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85.jpg" ContentType="image/jpg"/>
  <Override PartName="/ppt/media/image8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4"/>
  </p:notesMasterIdLst>
  <p:sldIdLst>
    <p:sldId id="2147473630" r:id="rId3"/>
    <p:sldId id="2147473584" r:id="rId4"/>
    <p:sldId id="2147473770" r:id="rId5"/>
    <p:sldId id="2147473773" r:id="rId6"/>
    <p:sldId id="2147473664" r:id="rId7"/>
    <p:sldId id="2147473775" r:id="rId8"/>
    <p:sldId id="2147473715" r:id="rId9"/>
    <p:sldId id="2147473714" r:id="rId10"/>
    <p:sldId id="12713" r:id="rId11"/>
    <p:sldId id="2147473716" r:id="rId12"/>
    <p:sldId id="2147473560" r:id="rId13"/>
    <p:sldId id="2147473738" r:id="rId14"/>
    <p:sldId id="12595" r:id="rId15"/>
    <p:sldId id="2147473729" r:id="rId16"/>
    <p:sldId id="2147473737" r:id="rId17"/>
    <p:sldId id="2147473735" r:id="rId18"/>
    <p:sldId id="2147473718" r:id="rId19"/>
    <p:sldId id="2147473580" r:id="rId20"/>
    <p:sldId id="2147473666" r:id="rId21"/>
    <p:sldId id="2147473670" r:id="rId22"/>
    <p:sldId id="266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EEB"/>
    <a:srgbClr val="FFCC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566" autoAdjust="0"/>
  </p:normalViewPr>
  <p:slideViewPr>
    <p:cSldViewPr>
      <p:cViewPr varScale="1">
        <p:scale>
          <a:sx n="107" d="100"/>
          <a:sy n="107" d="100"/>
        </p:scale>
        <p:origin x="84" y="1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1525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7388A-9CD3-4374-B6A7-100DA9D08128}" type="datetimeFigureOut">
              <a:rPr lang="zh-CN" altLang="en-US"/>
              <a:t>2025/12/15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0B30-C635-4C7C-98E8-12E41BE490BB}" type="slidenum">
              <a:rPr lang="zh-CN" altLang="en-US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53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2560-6522-E457-31FC-860D5F8FD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35D1A7-FF31-D41E-5763-3517C3675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26EF38-7158-0323-544E-762F9614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dirty="0" err="1"/>
              <a:t>健康</a:t>
            </a:r>
            <a:r>
              <a:rPr dirty="0"/>
              <a:t> × </a:t>
            </a:r>
            <a:r>
              <a:rPr dirty="0" err="1"/>
              <a:t>美麗</a:t>
            </a:r>
            <a:r>
              <a:rPr dirty="0"/>
              <a:t> × </a:t>
            </a:r>
            <a:r>
              <a:rPr dirty="0" err="1"/>
              <a:t>科技</a:t>
            </a:r>
            <a:r>
              <a:rPr dirty="0"/>
              <a:t> — </a:t>
            </a:r>
            <a:r>
              <a:rPr dirty="0" err="1"/>
              <a:t>國際新機遇</a:t>
            </a:r>
            <a:endParaRPr dirty="0"/>
          </a:p>
          <a:p>
            <a:r>
              <a:rPr dirty="0"/>
              <a:t>(1)</a:t>
            </a:r>
            <a:r>
              <a:rPr dirty="0" err="1"/>
              <a:t>探索高效産品與簡單事業模式</a:t>
            </a:r>
            <a:endParaRPr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2C620-E643-0122-AE9D-3859D1A57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64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E4929-8BEC-4F80-8182-0A64588908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34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r>
              <a:rPr lang="zh-TW" altLang="en-US" dirty="0"/>
              <a:t>歲以下的小朋友益生菌</a:t>
            </a:r>
            <a:r>
              <a:rPr lang="en-US" altLang="zh-TW" dirty="0"/>
              <a:t>1/2</a:t>
            </a:r>
            <a:r>
              <a:rPr lang="zh-TW" altLang="en-US" dirty="0"/>
              <a:t>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BBF85-8F5B-014D-87E5-1D965E8CD67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3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0432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建議沖泡後</a:t>
            </a:r>
            <a:r>
              <a:rPr lang="en-US" altLang="zh-TW" sz="1200" dirty="0">
                <a:solidFill>
                  <a:srgbClr val="0432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</a:t>
            </a:r>
            <a:r>
              <a:rPr lang="zh-TW" altLang="en-US" sz="1200" dirty="0">
                <a:solidFill>
                  <a:srgbClr val="0432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小時內喝完；</a:t>
            </a:r>
            <a:r>
              <a:rPr lang="en-US" altLang="zh-TW" sz="1200" dirty="0">
                <a:solidFill>
                  <a:srgbClr val="0432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</a:t>
            </a:r>
            <a:r>
              <a:rPr lang="zh-TW" altLang="en-US" sz="1200" dirty="0">
                <a:solidFill>
                  <a:srgbClr val="0432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歲以下的小朋友膠原蛋白小朋友不太需要</a:t>
            </a:r>
            <a:endParaRPr lang="en-US" altLang="zh-TW" sz="1200" dirty="0">
              <a:solidFill>
                <a:srgbClr val="0432FF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BBF85-8F5B-014D-87E5-1D965E8CD67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7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D683-B955-0B2D-5CC2-2887C7B4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909DD48-07AC-48EE-D87C-B6FF7D428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63AA7E4-DC04-B9BB-95FF-166D895BB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7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985F-900F-4DDD-39EA-E3BA16AF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65F012C-DDA2-97F2-3EC5-AC0819915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3C00568-3D39-3E94-912D-FB7A82470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488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15C8-496E-B10B-9874-F56AF14B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5AF1A-6A3D-1ECF-2F14-4DB1C3868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12FE9BD-65C3-8AC6-B1AB-3D5E19F70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02C415-3FDB-978F-F14E-1C571F9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E4929-8BEC-4F80-8182-0A64588908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165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F272A-5E7E-4808-A4C5-45EAFA4C5E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283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7F14D-406F-860C-D5AB-834883CE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EFCFE-56A8-7435-3056-B87BE7BC4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65D00-4AAE-D13B-FA49-AD503C57C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dirty="0" err="1"/>
              <a:t>如有异常請聯繫客服（微信：sootar</a:t>
            </a:r>
            <a:r>
              <a:rPr dirty="0"/>
              <a:t>_ 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BA3FC-7AC4-D2D8-DC14-6A35C8C0B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82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1A2C-1071-756A-60F8-5F5071407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AA846-27AD-656F-EAD0-5F51E22D4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AE60F-B2DC-83EC-953C-07E245DF5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dirty="0" err="1"/>
              <a:t>如有异常請聯繫客服（微信：sootar</a:t>
            </a:r>
            <a:r>
              <a:rPr dirty="0"/>
              <a:t>_ 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34F68-CA65-F31F-A530-9445DB834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1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52743-3B11-CC97-C08E-3FBABA92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1C5795-0C04-0A0A-014B-C4C79CA18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AB72B4-0882-1F0F-E95D-A59ECC6D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dirty="0" err="1"/>
              <a:t>公司簡介與願景</a:t>
            </a:r>
            <a:endParaRPr dirty="0"/>
          </a:p>
          <a:p>
            <a:r>
              <a:rPr dirty="0"/>
              <a:t>(1)</a:t>
            </a:r>
            <a:r>
              <a:rPr dirty="0" err="1"/>
              <a:t>企業使命：推動健康與美麗，透過科技改善生活</a:t>
            </a:r>
            <a:endParaRPr dirty="0"/>
          </a:p>
          <a:p>
            <a:r>
              <a:rPr dirty="0"/>
              <a:t>(2)</a:t>
            </a:r>
            <a:r>
              <a:rPr dirty="0" err="1"/>
              <a:t>以直銷模式將優質産品推向全球</a:t>
            </a:r>
            <a:endParaRPr dirty="0"/>
          </a:p>
          <a:p>
            <a:r>
              <a:rPr dirty="0"/>
              <a:t>(3)</a:t>
            </a:r>
            <a:r>
              <a:rPr dirty="0" err="1"/>
              <a:t>國際市場發展概況</a:t>
            </a:r>
            <a:endParaRPr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8B3F9A-BE3D-7FFF-4755-037CC9522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7BEB-D26D-8774-87FF-9326CD2D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C5B489-32E5-DAC9-A89C-72330DE1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EB00F5-9426-297E-DFA5-93139EE19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dirty="0" err="1"/>
              <a:t>公司簡介與願景</a:t>
            </a:r>
            <a:endParaRPr dirty="0"/>
          </a:p>
          <a:p>
            <a:r>
              <a:rPr dirty="0"/>
              <a:t>(1)</a:t>
            </a:r>
            <a:r>
              <a:rPr dirty="0" err="1"/>
              <a:t>企業使命：推動健康與美麗，透過科技改善生活</a:t>
            </a:r>
            <a:endParaRPr dirty="0"/>
          </a:p>
          <a:p>
            <a:r>
              <a:rPr dirty="0"/>
              <a:t>(2)</a:t>
            </a:r>
            <a:r>
              <a:rPr dirty="0" err="1"/>
              <a:t>以直銷模式將優質産品推向全球</a:t>
            </a:r>
            <a:endParaRPr dirty="0"/>
          </a:p>
          <a:p>
            <a:r>
              <a:rPr dirty="0"/>
              <a:t>(3)</a:t>
            </a:r>
            <a:r>
              <a:rPr dirty="0" err="1"/>
              <a:t>國際市場發展概況</a:t>
            </a:r>
            <a:endParaRPr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9383E-755E-A7DE-9C04-2AC830F0C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823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0B52-C9F2-BCFC-B672-92442B415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A71625-0814-05DE-3498-F15B72EC9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58A9C2-047F-AD4C-F8AC-3A290B706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dirty="0" err="1"/>
              <a:t>健康</a:t>
            </a:r>
            <a:r>
              <a:rPr dirty="0"/>
              <a:t> × </a:t>
            </a:r>
            <a:r>
              <a:rPr dirty="0" err="1"/>
              <a:t>美麗</a:t>
            </a:r>
            <a:r>
              <a:rPr dirty="0"/>
              <a:t> × </a:t>
            </a:r>
            <a:r>
              <a:rPr dirty="0" err="1"/>
              <a:t>科技</a:t>
            </a:r>
            <a:r>
              <a:rPr dirty="0"/>
              <a:t> — </a:t>
            </a:r>
            <a:r>
              <a:rPr dirty="0" err="1"/>
              <a:t>國際新機遇</a:t>
            </a:r>
            <a:endParaRPr dirty="0"/>
          </a:p>
          <a:p>
            <a:r>
              <a:rPr dirty="0"/>
              <a:t>(1)</a:t>
            </a:r>
            <a:r>
              <a:rPr dirty="0" err="1"/>
              <a:t>探索高效産品與簡單事業模式</a:t>
            </a:r>
            <a:endParaRPr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09CE3B-E39C-AB5D-EB48-957DD937D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08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976A6-9A25-07E5-7EDC-67EDC2720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ECFA8-96DD-8D4E-9DD4-99C4F11C9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8F1AC-9718-3A73-67F1-EA8C4F697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dirty="0" err="1"/>
              <a:t>如有异常請聯繫客服（微信：sootar</a:t>
            </a:r>
            <a:r>
              <a:rPr dirty="0"/>
              <a:t>_ 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640FC-EB49-F3DC-3C2E-7E39FAEC4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9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0DBB-6C2F-2139-3BCE-3FD77A38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1D7C86-BD4C-6E8E-6B83-65F6B9602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A208BA-977C-A62A-87EE-37D5C96F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dirty="0" err="1"/>
              <a:t>健康</a:t>
            </a:r>
            <a:r>
              <a:rPr dirty="0"/>
              <a:t> × </a:t>
            </a:r>
            <a:r>
              <a:rPr dirty="0" err="1"/>
              <a:t>美麗</a:t>
            </a:r>
            <a:r>
              <a:rPr dirty="0"/>
              <a:t> × </a:t>
            </a:r>
            <a:r>
              <a:rPr dirty="0" err="1"/>
              <a:t>科技</a:t>
            </a:r>
            <a:r>
              <a:rPr dirty="0"/>
              <a:t> — </a:t>
            </a:r>
            <a:r>
              <a:rPr dirty="0" err="1"/>
              <a:t>國際新機遇</a:t>
            </a:r>
            <a:endParaRPr dirty="0"/>
          </a:p>
          <a:p>
            <a:r>
              <a:rPr dirty="0"/>
              <a:t>(1)</a:t>
            </a:r>
            <a:r>
              <a:rPr dirty="0" err="1"/>
              <a:t>探索高效産品與簡單事業模式</a:t>
            </a:r>
            <a:endParaRPr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3FE266-7D33-84CF-AEBA-50FDC7B77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98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A378-73DA-B0B9-6A24-1248318A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F71BE20-8A0E-B657-B246-9976D08C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9514AD3-F789-2174-41FD-2E51426A0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5495EE-484B-4745-D91E-54A72530E0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E4929-8BEC-4F80-8182-0A64588908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B2 (</a:t>
            </a:r>
            <a:r>
              <a:rPr lang="zh-TW" altLang="en-US" dirty="0"/>
              <a:t>核黃素</a:t>
            </a:r>
            <a:r>
              <a:rPr lang="en-US" altLang="zh-TW" dirty="0"/>
              <a:t>) </a:t>
            </a:r>
            <a:r>
              <a:rPr lang="zh-TW" altLang="en-US" dirty="0"/>
              <a:t>有助於能量代謝和組織再生，</a:t>
            </a:r>
            <a:r>
              <a:rPr lang="en-US" altLang="zh-TW" dirty="0"/>
              <a:t>B3 (</a:t>
            </a:r>
            <a:r>
              <a:rPr lang="zh-TW" altLang="en-US" dirty="0"/>
              <a:t>烟鹼酸</a:t>
            </a:r>
            <a:r>
              <a:rPr lang="en-US" altLang="zh-TW" dirty="0"/>
              <a:t>) </a:t>
            </a:r>
            <a:r>
              <a:rPr lang="zh-TW" altLang="en-US" dirty="0"/>
              <a:t>對神經系統和皮膚健康有益，</a:t>
            </a:r>
            <a:r>
              <a:rPr lang="en-US" altLang="zh-TW" dirty="0"/>
              <a:t>B6 (</a:t>
            </a:r>
            <a:r>
              <a:rPr lang="zh-TW" altLang="en-US" dirty="0"/>
              <a:t>吡哆素</a:t>
            </a:r>
            <a:r>
              <a:rPr lang="en-US" altLang="zh-TW" dirty="0"/>
              <a:t>) </a:t>
            </a:r>
            <a:r>
              <a:rPr lang="zh-TW" altLang="en-US" dirty="0"/>
              <a:t>參與蛋白質代謝和神經傳導，而</a:t>
            </a:r>
            <a:r>
              <a:rPr lang="en-US" altLang="zh-TW" dirty="0"/>
              <a:t>B12 (</a:t>
            </a:r>
            <a:r>
              <a:rPr lang="zh-TW" altLang="en-US" dirty="0"/>
              <a:t>鈷胺素</a:t>
            </a:r>
            <a:r>
              <a:rPr lang="en-US" altLang="zh-TW" dirty="0"/>
              <a:t>) </a:t>
            </a:r>
            <a:r>
              <a:rPr lang="zh-TW" altLang="en-US" dirty="0"/>
              <a:t>則與紅血球生成和神經功能相關。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F272A-5E7E-4808-A4C5-45EAFA4C5E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51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68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時尚微立體圖表合集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:p15="http://schemas.microsoft.com/office/powerpoint/2012/main" xmlns="">
      <p:transition/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ECC4A-8132-4B5D-8DCF-4883B674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635" y="759587"/>
            <a:ext cx="5146040" cy="10464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0CB7D8-A95B-4364-9FC6-644126BC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A6445098-364C-4F1D-B13B-2EEFA1C5E096}" type="datetimeFigureOut">
              <a:rPr lang="zh-TW" altLang="en-US" smtClean="0"/>
              <a:t>2025/12/15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0E7A55-A29D-4550-B443-D9B18120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664C04-BD3B-445F-9424-406E4C62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5B814183-C68D-4242-B202-3EA9BFB6370F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770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6107" y="514629"/>
            <a:ext cx="3384550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1B1B27"/>
                </a:solidFill>
                <a:latin typeface="Noto Sans CJK HK"/>
                <a:cs typeface="Noto Sans CJK H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9831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A50323DE-F034-4E3E-B955-D6627AC1D70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2025/12/15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CE6F1F8-627F-40BA-88E0-56809242D38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53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CEBFCA-9FBD-1A48-BEDE-919F0A51F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67212" y="6538004"/>
            <a:ext cx="51329" cy="189796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Asili_Logo_White .png" descr="Asili_Logo_White .png">
            <a:extLst>
              <a:ext uri="{FF2B5EF4-FFF2-40B4-BE49-F238E27FC236}">
                <a16:creationId xmlns:a16="http://schemas.microsoft.com/office/drawing/2014/main" id="{1133C5FF-380D-7B41-92A4-344F4CB41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4573"/>
          <a:stretch>
            <a:fillRect/>
          </a:stretch>
        </p:blipFill>
        <p:spPr>
          <a:xfrm>
            <a:off x="10947316" y="276027"/>
            <a:ext cx="948451" cy="3549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本資料僅供愛希麗內部教育訓練使用，不得作為銷售文宣使用，並禁止其他非相關人員重製使用或轉載。">
            <a:extLst>
              <a:ext uri="{FF2B5EF4-FFF2-40B4-BE49-F238E27FC236}">
                <a16:creationId xmlns:a16="http://schemas.microsoft.com/office/drawing/2014/main" id="{774441B8-BD0C-964D-B0D3-8063B9DDBFDA}"/>
              </a:ext>
            </a:extLst>
          </p:cNvPr>
          <p:cNvSpPr txBox="1"/>
          <p:nvPr userDrawn="1"/>
        </p:nvSpPr>
        <p:spPr>
          <a:xfrm>
            <a:off x="525799" y="6546414"/>
            <a:ext cx="6080650" cy="21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just" defTabSz="1828800">
              <a:lnSpc>
                <a:spcPct val="90000"/>
              </a:lnSpc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 dirty="0" err="1"/>
              <a:t>本資料僅供愛希麗內部教育訓練使用，不得作為銷售文宣使用，並禁止其他非相關人員重製使用或轉載</a:t>
            </a:r>
            <a:r>
              <a:rPr sz="9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4856889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FAWISE_DIVI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FF13BA56-C906-AC47-5AF4-0A9297AC3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951" y="1977417"/>
            <a:ext cx="5553398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0D1054-4444-1CE0-6CD4-BEE674E07B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63" y="-232639"/>
            <a:ext cx="3179474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FAWISE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F2BFD-C0AE-78C2-23FE-814B1C21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16" y="354560"/>
            <a:ext cx="10049540" cy="108090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229479-ACB8-EF9B-DEBE-34A9697428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79" y="-279105"/>
            <a:ext cx="3179474" cy="2232000"/>
          </a:xfrm>
          <a:prstGeom prst="rect">
            <a:avLst/>
          </a:prstGeom>
        </p:spPr>
      </p:pic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3D383EAB-35BA-3BC4-AC24-F7DA7E229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716" y="1714500"/>
            <a:ext cx="10201940" cy="40285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55017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3" y="0"/>
            <a:ext cx="12176614" cy="6858000"/>
          </a:xfrm>
          <a:prstGeom prst="rect">
            <a:avLst/>
          </a:prstGeom>
        </p:spPr>
      </p:pic>
      <p:sp>
        <p:nvSpPr>
          <p:cNvPr id="3" name="自由: 形状 32"/>
          <p:cNvSpPr/>
          <p:nvPr userDrawn="1"/>
        </p:nvSpPr>
        <p:spPr>
          <a:xfrm rot="16200000">
            <a:off x="2147" y="157512"/>
            <a:ext cx="7507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自由: 形状 31"/>
          <p:cNvSpPr/>
          <p:nvPr userDrawn="1"/>
        </p:nvSpPr>
        <p:spPr>
          <a:xfrm rot="16200000">
            <a:off x="-91333" y="250990"/>
            <a:ext cx="750727" cy="568059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lvl="0" algn="ctr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755020" y="910384"/>
            <a:ext cx="109725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10464799" y="97401"/>
            <a:ext cx="226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4400" dirty="0">
                <a:solidFill>
                  <a:schemeClr val="accent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LOGO</a:t>
            </a:r>
            <a:endParaRPr lang="zh-CN" altLang="en-US" sz="4400" dirty="0">
              <a:solidFill>
                <a:schemeClr val="accent1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8941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6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endParaRPr lang="en-US" sz="240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9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endParaRPr lang="en-US" sz="240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4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3"/>
              <a:t>‹#›</a:t>
            </a:fld>
            <a:endParaRPr lang="en-US" sz="1333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 lang="id-ID" sz="2400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2125663" y="1082835"/>
            <a:ext cx="7940676" cy="41909"/>
            <a:chOff x="3060700" y="4724400"/>
            <a:chExt cx="5955507" cy="3143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547049"/>
      </p:ext>
    </p:extLst>
  </p:cSld>
  <p:clrMapOvr>
    <a:masterClrMapping/>
  </p:clrMapOvr>
  <p:transition spd="slow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自由: 形状 32"/>
          <p:cNvSpPr/>
          <p:nvPr userDrawn="1"/>
        </p:nvSpPr>
        <p:spPr>
          <a:xfrm rot="16200000">
            <a:off x="2147" y="142998"/>
            <a:ext cx="7507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自由: 形状 31"/>
          <p:cNvSpPr/>
          <p:nvPr userDrawn="1"/>
        </p:nvSpPr>
        <p:spPr>
          <a:xfrm rot="16200000">
            <a:off x="-91333" y="236476"/>
            <a:ext cx="750727" cy="568059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lvl="0" algn="ctr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29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Double"/>
      </p:transition>
    </mc:Choice>
    <mc:Fallback xmlns:p14="http://schemas.microsoft.com/office/powerpoint/2010/main"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12210868" cy="6858264"/>
          </a:xfrm>
          <a:prstGeom prst="rect">
            <a:avLst/>
          </a:prstGeom>
        </p:spPr>
      </p:pic>
      <p:sp>
        <p:nvSpPr>
          <p:cNvPr id="3" name="燕尾形 2"/>
          <p:cNvSpPr/>
          <p:nvPr userDrawn="1"/>
        </p:nvSpPr>
        <p:spPr>
          <a:xfrm>
            <a:off x="175596" y="397755"/>
            <a:ext cx="384043" cy="480053"/>
          </a:xfrm>
          <a:prstGeom prst="chevron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endParaRPr lang="zh-CN" altLang="en-US" sz="2400"/>
          </a:p>
        </p:txBody>
      </p:sp>
      <p:sp>
        <p:nvSpPr>
          <p:cNvPr id="4" name="燕尾形 3"/>
          <p:cNvSpPr/>
          <p:nvPr userDrawn="1"/>
        </p:nvSpPr>
        <p:spPr>
          <a:xfrm>
            <a:off x="527381" y="400732"/>
            <a:ext cx="384043" cy="480053"/>
          </a:xfrm>
          <a:prstGeom prst="chevron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endParaRPr lang="zh-CN" altLang="en-US" sz="2400"/>
          </a:p>
        </p:txBody>
      </p:sp>
      <p:sp>
        <p:nvSpPr>
          <p:cNvPr id="5" name="MH_SubTitle_1"/>
          <p:cNvSpPr txBox="1"/>
          <p:nvPr userDrawn="1">
            <p:custDataLst>
              <p:tags r:id="rId1"/>
            </p:custDataLst>
          </p:nvPr>
        </p:nvSpPr>
        <p:spPr>
          <a:xfrm>
            <a:off x="1090508" y="411670"/>
            <a:ext cx="4128459" cy="3282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2133" b="1" dirty="0">
                <a:solidFill>
                  <a:schemeClr val="accent1"/>
                </a:solidFill>
                <a:latin typeface="Arial" pitchFamily="34" charset="0"/>
                <a:ea typeface="微软雅黑" panose="020B0503020204020204" pitchFamily="34" charset="-122"/>
                <a:sym typeface="Arial" pitchFamily="34" charset="0"/>
              </a:rPr>
              <a:t>請在這裏添加標題內容</a:t>
            </a:r>
            <a:endParaRPr lang="en-US" altLang="zh-CN" sz="2133" b="1" dirty="0">
              <a:solidFill>
                <a:schemeClr val="accent1"/>
              </a:solidFill>
              <a:latin typeface="Arial" pitchFamily="34" charset="0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 flipV="1">
            <a:off x="608828" y="816850"/>
            <a:ext cx="11568608" cy="60959"/>
          </a:xfrm>
          <a:prstGeom prst="rect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53929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Double"/>
      </p:transition>
    </mc:Choice>
    <mc:Fallback xmlns:p14="http://schemas.microsoft.com/office/powerpoint/2010/main"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時尚微立體圖表合集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:p15="http://schemas.microsoft.com/office/powerpoint/2012/main"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715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Double"/>
      </p:transition>
    </mc:Choice>
    <mc:Fallback xmlns:p14="http://schemas.microsoft.com/office/powerpoint/2010/main"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57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A50323DE-F034-4E3E-B955-D6627AC1D70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2025/12/15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CE6F1F8-627F-40BA-88E0-56809242D38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7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3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:p15="http://schemas.microsoft.com/office/powerpoint/2012/main" xmlns="">
      <p:transition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E9CAE-D319-960A-6D0F-E8CE1395F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1D65-D634-4EE7-8271-B7F08D7CF25D}" type="datetime1">
              <a:rPr lang="zh-TW" altLang="en-US" smtClean="0"/>
              <a:t>2025/12/15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7241BD-F976-0AAC-580C-A287BE210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44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4.png"/><Relationship Id="rId18" Type="http://schemas.openxmlformats.org/officeDocument/2006/relationships/image" Target="../media/image46.png"/><Relationship Id="rId3" Type="http://schemas.openxmlformats.org/officeDocument/2006/relationships/image" Target="../media/image23.jp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44.png"/><Relationship Id="rId5" Type="http://schemas.openxmlformats.org/officeDocument/2006/relationships/image" Target="../media/image66.png"/><Relationship Id="rId15" Type="http://schemas.openxmlformats.org/officeDocument/2006/relationships/image" Target="../media/image68.png"/><Relationship Id="rId10" Type="http://schemas.openxmlformats.org/officeDocument/2006/relationships/image" Target="../media/image43.png"/><Relationship Id="rId19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42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9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CBA6-000D-C747-3FFB-9339B98BF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F9C9C25C-B1EC-98A2-1A0D-C3AF369AA6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84308" cy="6858000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024E82-7AD5-1B46-A752-276524FF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" y="188640"/>
            <a:ext cx="12184307" cy="6480720"/>
          </a:xfrm>
          <a:prstGeom prst="rect">
            <a:avLst/>
          </a:prstGeom>
        </p:spPr>
      </p:pic>
      <p:pic>
        <p:nvPicPr>
          <p:cNvPr id="8" name="圖片 7" descr="一張含有 文字, 字型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CCB74FF0-CCD7-7B4E-7BAF-710B5BE538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78"/>
          <a:stretch/>
        </p:blipFill>
        <p:spPr>
          <a:xfrm rot="5400000">
            <a:off x="-1998726" y="2135603"/>
            <a:ext cx="7128795" cy="2658806"/>
          </a:xfrm>
          <a:prstGeom prst="rect">
            <a:avLst/>
          </a:prstGeo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9EE74AEC-48AA-8120-EEBF-E007969D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270" y="-122610"/>
            <a:ext cx="3877526" cy="7065311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6D3C40D1-AB74-A162-6A53-942CE5B70DEF}"/>
              </a:ext>
            </a:extLst>
          </p:cNvPr>
          <p:cNvSpPr txBox="1"/>
          <p:nvPr/>
        </p:nvSpPr>
        <p:spPr>
          <a:xfrm>
            <a:off x="4079776" y="2636912"/>
            <a:ext cx="6446693" cy="13515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TW" alt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/>
                <a:ea typeface="微软雅黑" panose="020B0503020204020204" pitchFamily="34" charset="-122"/>
                <a:sym typeface="宋体"/>
              </a:rPr>
              <a:t>愛樂唯國際</a:t>
            </a:r>
            <a:endParaRPr lang="zh-CN" alt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微软雅黑" panose="020B0503020204020204" pitchFamily="34" charset="-122"/>
              <a:sym typeface="宋体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16A975-C03F-DCCF-8265-2D5E62C8D33E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7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E85181-19D1-4386-A260-3220CFC78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"/>
          <a:stretch>
            <a:fillRect/>
          </a:stretch>
        </p:blipFill>
        <p:spPr>
          <a:xfrm>
            <a:off x="3289657" y="0"/>
            <a:ext cx="552193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A3399BE-F85B-4A73-A056-50C5E990DDFC}"/>
              </a:ext>
            </a:extLst>
          </p:cNvPr>
          <p:cNvSpPr txBox="1"/>
          <p:nvPr/>
        </p:nvSpPr>
        <p:spPr>
          <a:xfrm>
            <a:off x="4934514" y="871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B7BBA4-399A-4875-BE45-19FDD971A2D7}"/>
              </a:ext>
            </a:extLst>
          </p:cNvPr>
          <p:cNvSpPr txBox="1"/>
          <p:nvPr/>
        </p:nvSpPr>
        <p:spPr>
          <a:xfrm>
            <a:off x="6510857" y="7412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甲狀腺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0ABFEF-B359-4F1D-8B88-694C8462175D}"/>
              </a:ext>
            </a:extLst>
          </p:cNvPr>
          <p:cNvSpPr txBox="1"/>
          <p:nvPr/>
        </p:nvSpPr>
        <p:spPr>
          <a:xfrm>
            <a:off x="7547858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D0966A-B66F-4735-B189-A190D132A6F7}"/>
              </a:ext>
            </a:extLst>
          </p:cNvPr>
          <p:cNvSpPr txBox="1"/>
          <p:nvPr/>
        </p:nvSpPr>
        <p:spPr>
          <a:xfrm>
            <a:off x="7786949" y="2499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胸腺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C880C24-E95B-4E4A-9239-9FE4CEED7E12}"/>
              </a:ext>
            </a:extLst>
          </p:cNvPr>
          <p:cNvSpPr txBox="1"/>
          <p:nvPr/>
        </p:nvSpPr>
        <p:spPr>
          <a:xfrm>
            <a:off x="8021009" y="39132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胃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563B61-4465-412C-ABB9-77A9E3E76285}"/>
              </a:ext>
            </a:extLst>
          </p:cNvPr>
          <p:cNvSpPr txBox="1"/>
          <p:nvPr/>
        </p:nvSpPr>
        <p:spPr>
          <a:xfrm>
            <a:off x="4118509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心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FDA430-33BE-492B-924E-6703643E5FBE}"/>
              </a:ext>
            </a:extLst>
          </p:cNvPr>
          <p:cNvSpPr txBox="1"/>
          <p:nvPr/>
        </p:nvSpPr>
        <p:spPr>
          <a:xfrm>
            <a:off x="3836015" y="2493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肝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23B6CA6-EF6B-4E29-9A5D-B6C80E743E5C}"/>
              </a:ext>
            </a:extLst>
          </p:cNvPr>
          <p:cNvSpPr txBox="1"/>
          <p:nvPr/>
        </p:nvSpPr>
        <p:spPr>
          <a:xfrm>
            <a:off x="3605182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膽囊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4FC9B2-D187-4713-BE4F-B534F0302244}"/>
              </a:ext>
            </a:extLst>
          </p:cNvPr>
          <p:cNvSpPr txBox="1"/>
          <p:nvPr/>
        </p:nvSpPr>
        <p:spPr>
          <a:xfrm>
            <a:off x="3664477" y="4078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胰臟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A50BBD-6D03-4DB3-AFAE-AE3B302B7502}"/>
              </a:ext>
            </a:extLst>
          </p:cNvPr>
          <p:cNvSpPr txBox="1"/>
          <p:nvPr/>
        </p:nvSpPr>
        <p:spPr>
          <a:xfrm>
            <a:off x="7849733" y="4840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脾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F81ECBA-A042-4873-9BCC-1EC235C2B8BC}"/>
              </a:ext>
            </a:extLst>
          </p:cNvPr>
          <p:cNvSpPr txBox="1"/>
          <p:nvPr/>
        </p:nvSpPr>
        <p:spPr>
          <a:xfrm>
            <a:off x="4103059" y="51719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腎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2A0E87D-FAC7-455D-8D24-49CDAAF3CF2B}"/>
              </a:ext>
            </a:extLst>
          </p:cNvPr>
          <p:cNvSpPr txBox="1"/>
          <p:nvPr/>
        </p:nvSpPr>
        <p:spPr>
          <a:xfrm>
            <a:off x="3910760" y="6202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女性生殖系統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卵巢、子宮等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F9098E-2DE9-4C81-8B75-78E1998A8686}"/>
              </a:ext>
            </a:extLst>
          </p:cNvPr>
          <p:cNvSpPr txBox="1"/>
          <p:nvPr/>
        </p:nvSpPr>
        <p:spPr>
          <a:xfrm>
            <a:off x="6658623" y="6473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膀胱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9C2955-B345-47A2-874D-49C27F529A25}"/>
              </a:ext>
            </a:extLst>
          </p:cNvPr>
          <p:cNvSpPr txBox="1"/>
          <p:nvPr/>
        </p:nvSpPr>
        <p:spPr>
          <a:xfrm>
            <a:off x="7618900" y="61039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腸道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CD51294-AD06-6B22-2065-665DCD384F3E}"/>
              </a:ext>
            </a:extLst>
          </p:cNvPr>
          <p:cNvGrpSpPr/>
          <p:nvPr/>
        </p:nvGrpSpPr>
        <p:grpSpPr>
          <a:xfrm>
            <a:off x="186140" y="3675680"/>
            <a:ext cx="2695216" cy="2929519"/>
            <a:chOff x="8483157" y="4007165"/>
            <a:chExt cx="2695216" cy="2929519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8A31534E-AFE9-467E-8422-3CDC9A6D4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157" y="4241468"/>
              <a:ext cx="2695216" cy="2695216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23D9A25-CA0F-49E4-8199-57856E5D8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8560">
              <a:off x="10182303" y="5240605"/>
              <a:ext cx="670730" cy="1185971"/>
            </a:xfrm>
            <a:prstGeom prst="rect">
              <a:avLst/>
            </a:prstGeom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19F9166-2ECA-44F6-97D9-4B72749BEF23}"/>
                </a:ext>
              </a:extLst>
            </p:cNvPr>
            <p:cNvSpPr txBox="1"/>
            <p:nvPr/>
          </p:nvSpPr>
          <p:spPr>
            <a:xfrm>
              <a:off x="9141634" y="639727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A5F13"/>
                  </a:solidFill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澄熙益生菌</a:t>
              </a:r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0677AE27-2BF5-4D63-8117-69133CFC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62" y="4007165"/>
              <a:ext cx="930210" cy="930210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957F30-7699-A92A-4082-81896E677D4A}"/>
              </a:ext>
            </a:extLst>
          </p:cNvPr>
          <p:cNvSpPr txBox="1"/>
          <p:nvPr/>
        </p:nvSpPr>
        <p:spPr>
          <a:xfrm>
            <a:off x="-132927" y="837556"/>
            <a:ext cx="3671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腸胃好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defRPr/>
            </a:pPr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過敏少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defRPr/>
            </a:pPr>
            <a:r>
              <a:rPr lang="zh-TW" altLang="en-US" sz="4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增強免疫力</a:t>
            </a:r>
            <a:endParaRPr kumimoji="0" lang="en-US" altLang="zh-TW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0D86A7B-F223-E668-101E-83ABD7F17ABF}"/>
              </a:ext>
            </a:extLst>
          </p:cNvPr>
          <p:cNvGrpSpPr/>
          <p:nvPr/>
        </p:nvGrpSpPr>
        <p:grpSpPr>
          <a:xfrm>
            <a:off x="8755509" y="3788607"/>
            <a:ext cx="3387263" cy="2766650"/>
            <a:chOff x="-32149" y="122274"/>
            <a:chExt cx="3387263" cy="276665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C7C18BC-200C-78FD-5250-2F961A266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91" y="563390"/>
              <a:ext cx="2315823" cy="231582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8015FDD-914F-10DD-DA0A-19F04E47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101">
              <a:off x="2631309" y="1321124"/>
              <a:ext cx="624011" cy="1107871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9B531FD-A0CE-6D17-38B5-A7803856B2C4}"/>
                </a:ext>
              </a:extLst>
            </p:cNvPr>
            <p:cNvSpPr txBox="1"/>
            <p:nvPr/>
          </p:nvSpPr>
          <p:spPr>
            <a:xfrm>
              <a:off x="1536313" y="242725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C7D"/>
                  </a:solidFill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亮妍嬌源飲</a:t>
              </a: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918FBBA-A2E2-6D16-85A8-E4BD9565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40" y="122274"/>
              <a:ext cx="952358" cy="93021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AA70020-B879-48BC-089C-7877D9A81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50" y="122274"/>
              <a:ext cx="952358" cy="930210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578ECD1-A3B2-6D6C-AD35-9FB681E75C28}"/>
                </a:ext>
              </a:extLst>
            </p:cNvPr>
            <p:cNvSpPr txBox="1"/>
            <p:nvPr/>
          </p:nvSpPr>
          <p:spPr>
            <a:xfrm>
              <a:off x="-20037" y="242088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恆芯營養粉</a:t>
              </a:r>
            </a:p>
          </p:txBody>
        </p:sp>
        <p:pic>
          <p:nvPicPr>
            <p:cNvPr id="22" name="圖片 21" descr="一張含有 文字, 紙製品, 箱子, 品牌 的圖片&#10;&#10;AI 產生的內容可能不正確。">
              <a:extLst>
                <a:ext uri="{FF2B5EF4-FFF2-40B4-BE49-F238E27FC236}">
                  <a16:creationId xmlns:a16="http://schemas.microsoft.com/office/drawing/2014/main" id="{F2A44AAE-C494-A378-B4AF-51E4BDEA9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149" y="1020711"/>
              <a:ext cx="1735661" cy="1437093"/>
            </a:xfrm>
            <a:prstGeom prst="rect">
              <a:avLst/>
            </a:prstGeom>
          </p:spPr>
        </p:pic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8200E6D-83C8-3126-1F76-3A6476413DC3}"/>
              </a:ext>
            </a:extLst>
          </p:cNvPr>
          <p:cNvSpPr txBox="1"/>
          <p:nvPr/>
        </p:nvSpPr>
        <p:spPr>
          <a:xfrm>
            <a:off x="8655663" y="798398"/>
            <a:ext cx="3671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補不足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defRPr/>
            </a:pPr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補營養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defRPr/>
            </a:pPr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加強機能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8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9">
            <a:extLst>
              <a:ext uri="{FF2B5EF4-FFF2-40B4-BE49-F238E27FC236}">
                <a16:creationId xmlns:a16="http://schemas.microsoft.com/office/drawing/2014/main" id="{20AE2243-C426-4E75-A9D0-631EC5019FDB}"/>
              </a:ext>
            </a:extLst>
          </p:cNvPr>
          <p:cNvSpPr/>
          <p:nvPr/>
        </p:nvSpPr>
        <p:spPr>
          <a:xfrm>
            <a:off x="193964" y="166255"/>
            <a:ext cx="11804073" cy="6525491"/>
          </a:xfrm>
          <a:prstGeom prst="rect">
            <a:avLst/>
          </a:prstGeom>
          <a:solidFill>
            <a:srgbClr val="FFFFFF"/>
          </a:solidFill>
          <a:ln w="76200">
            <a:solidFill>
              <a:srgbClr val="EC6315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61B1D3D-C862-43C7-9355-9413FD2C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B0DF4F-6046-42A9-83EB-275B323E6B13}"/>
              </a:ext>
            </a:extLst>
          </p:cNvPr>
          <p:cNvSpPr/>
          <p:nvPr/>
        </p:nvSpPr>
        <p:spPr>
          <a:xfrm>
            <a:off x="952500" y="1821366"/>
            <a:ext cx="34671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22DF5F-F4D1-45AA-8CFA-5A90DF8D791F}"/>
              </a:ext>
            </a:extLst>
          </p:cNvPr>
          <p:cNvSpPr/>
          <p:nvPr/>
        </p:nvSpPr>
        <p:spPr>
          <a:xfrm>
            <a:off x="7800975" y="1754691"/>
            <a:ext cx="3467100" cy="32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2CFC83-7163-4BAF-85EB-E6778A89FC18}"/>
              </a:ext>
            </a:extLst>
          </p:cNvPr>
          <p:cNvSpPr/>
          <p:nvPr/>
        </p:nvSpPr>
        <p:spPr>
          <a:xfrm>
            <a:off x="7648575" y="5230251"/>
            <a:ext cx="3467100" cy="32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FEFD85-9AAF-4382-AF2F-23E12EE5DCE3}"/>
              </a:ext>
            </a:extLst>
          </p:cNvPr>
          <p:cNvSpPr/>
          <p:nvPr/>
        </p:nvSpPr>
        <p:spPr>
          <a:xfrm>
            <a:off x="795823" y="5145080"/>
            <a:ext cx="3467100" cy="32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4E0166-3D1A-4E64-AE40-95C44D49F044}"/>
              </a:ext>
            </a:extLst>
          </p:cNvPr>
          <p:cNvSpPr txBox="1"/>
          <p:nvPr/>
        </p:nvSpPr>
        <p:spPr>
          <a:xfrm>
            <a:off x="10776228" y="658100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內部教育訓練使用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8F49AD-424E-4007-9124-5AE3B92B82E9}"/>
              </a:ext>
            </a:extLst>
          </p:cNvPr>
          <p:cNvSpPr/>
          <p:nvPr/>
        </p:nvSpPr>
        <p:spPr>
          <a:xfrm>
            <a:off x="952499" y="1100300"/>
            <a:ext cx="3467100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B9059BF-9E25-42E4-BBDB-A2AA50A8D0C5}"/>
              </a:ext>
            </a:extLst>
          </p:cNvPr>
          <p:cNvGrpSpPr/>
          <p:nvPr/>
        </p:nvGrpSpPr>
        <p:grpSpPr>
          <a:xfrm>
            <a:off x="669887" y="1038744"/>
            <a:ext cx="4829176" cy="2683228"/>
            <a:chOff x="669887" y="1598628"/>
            <a:chExt cx="4829176" cy="2683228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70093D4-792B-4529-AB77-E84F36339F70}"/>
                </a:ext>
              </a:extLst>
            </p:cNvPr>
            <p:cNvSpPr txBox="1"/>
            <p:nvPr/>
          </p:nvSpPr>
          <p:spPr>
            <a:xfrm>
              <a:off x="952500" y="2342864"/>
              <a:ext cx="361425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可查詢對應國際期刊的研究與直接相關的益生效果經研究發現，能改變細菌叢生態、調整體質。</a:t>
              </a:r>
              <a:endPara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(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一般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8-10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種益生菌，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10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種以上就不錯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)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D7017B-D779-4523-B50E-63A678E6848E}"/>
                </a:ext>
              </a:extLst>
            </p:cNvPr>
            <p:cNvSpPr txBox="1"/>
            <p:nvPr/>
          </p:nvSpPr>
          <p:spPr>
            <a:xfrm>
              <a:off x="669887" y="1598628"/>
              <a:ext cx="48291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</a:t>
              </a:r>
              <a:r>
                <a:rPr kumimoji="0" lang="en-US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17</a:t>
              </a: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種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身份履歷益生菌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814B05F6-BB12-4E32-9D81-B8C51B055D59}"/>
              </a:ext>
            </a:extLst>
          </p:cNvPr>
          <p:cNvSpPr/>
          <p:nvPr/>
        </p:nvSpPr>
        <p:spPr>
          <a:xfrm>
            <a:off x="952499" y="4469517"/>
            <a:ext cx="3310424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7B3BCE-B24A-4FAC-A634-7DADA51896A7}"/>
              </a:ext>
            </a:extLst>
          </p:cNvPr>
          <p:cNvSpPr/>
          <p:nvPr/>
        </p:nvSpPr>
        <p:spPr>
          <a:xfrm>
            <a:off x="8173690" y="4123801"/>
            <a:ext cx="3310424" cy="954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95EFF9-C42D-43CD-B33E-2CF197E34AEA}"/>
              </a:ext>
            </a:extLst>
          </p:cNvPr>
          <p:cNvSpPr/>
          <p:nvPr/>
        </p:nvSpPr>
        <p:spPr>
          <a:xfrm>
            <a:off x="7898223" y="1100300"/>
            <a:ext cx="3467100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6F5B446-7F7A-4CD4-B2FD-41B6F34C2E06}"/>
              </a:ext>
            </a:extLst>
          </p:cNvPr>
          <p:cNvGrpSpPr/>
          <p:nvPr/>
        </p:nvGrpSpPr>
        <p:grpSpPr>
          <a:xfrm>
            <a:off x="7188751" y="524528"/>
            <a:ext cx="4691547" cy="2307381"/>
            <a:chOff x="7550419" y="1084412"/>
            <a:chExt cx="4691547" cy="230738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8F52C9F-9CFC-43F0-89F3-38B66B45BD99}"/>
                </a:ext>
              </a:extLst>
            </p:cNvPr>
            <p:cNvSpPr txBox="1"/>
            <p:nvPr/>
          </p:nvSpPr>
          <p:spPr>
            <a:xfrm>
              <a:off x="8053416" y="2314575"/>
              <a:ext cx="354046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具五項國際認證，上百篇功效研究期刊，能提供腸道好菌充足營養，幷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改善新陳代謝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。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C3599F4-4FCF-48D6-B4C2-FEB470EB2A77}"/>
                </a:ext>
              </a:extLst>
            </p:cNvPr>
            <p:cNvSpPr txBox="1"/>
            <p:nvPr/>
          </p:nvSpPr>
          <p:spPr>
            <a:xfrm>
              <a:off x="7550419" y="1084412"/>
              <a:ext cx="46915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日本專利研發生產的玉米來源可溶性膳食纖維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201075D-7B3C-4E21-BE81-0E19BD18AA3B}"/>
              </a:ext>
            </a:extLst>
          </p:cNvPr>
          <p:cNvGrpSpPr/>
          <p:nvPr/>
        </p:nvGrpSpPr>
        <p:grpSpPr>
          <a:xfrm>
            <a:off x="666064" y="4047822"/>
            <a:ext cx="3900688" cy="2190922"/>
            <a:chOff x="666064" y="4330480"/>
            <a:chExt cx="3900688" cy="2190922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84A28B4-3509-4F90-986F-0071D2904CCD}"/>
                </a:ext>
              </a:extLst>
            </p:cNvPr>
            <p:cNvSpPr txBox="1"/>
            <p:nvPr/>
          </p:nvSpPr>
          <p:spPr>
            <a:xfrm>
              <a:off x="1086753" y="5136407"/>
              <a:ext cx="34799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改善益生菌對腸胃環境的抵抗性，可提升菌株定殖效率，讓所吃的益生菌更有效不浪費，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放大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5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倍定殖效率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。</a:t>
              </a:r>
              <a:endPara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3F9E860-88FF-4660-8DD3-221C378DB28C}"/>
                </a:ext>
              </a:extLst>
            </p:cNvPr>
            <p:cNvSpPr txBox="1"/>
            <p:nvPr/>
          </p:nvSpPr>
          <p:spPr>
            <a:xfrm>
              <a:off x="666064" y="4330480"/>
              <a:ext cx="38414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世界專利包埋技術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FE767C9-E584-4B07-B850-C2D8A7602035}"/>
              </a:ext>
            </a:extLst>
          </p:cNvPr>
          <p:cNvGrpSpPr/>
          <p:nvPr/>
        </p:nvGrpSpPr>
        <p:grpSpPr>
          <a:xfrm>
            <a:off x="7622138" y="3886579"/>
            <a:ext cx="3824771" cy="2228343"/>
            <a:chOff x="7622138" y="4084066"/>
            <a:chExt cx="3824771" cy="2228343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3EEEBF9-30CC-4789-9202-BC7B2F9F52F5}"/>
                </a:ext>
              </a:extLst>
            </p:cNvPr>
            <p:cNvSpPr txBox="1"/>
            <p:nvPr/>
          </p:nvSpPr>
          <p:spPr>
            <a:xfrm>
              <a:off x="7684466" y="4865859"/>
              <a:ext cx="355503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完美搭配能帶給人體全面的健康提升。益菌生果寡糖，可作為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好菌的食物，幫助好菌生長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EE596DB-193B-467E-A876-694866F51BB3}"/>
                </a:ext>
              </a:extLst>
            </p:cNvPr>
            <p:cNvSpPr txBox="1"/>
            <p:nvPr/>
          </p:nvSpPr>
          <p:spPr>
            <a:xfrm>
              <a:off x="7622138" y="4084066"/>
              <a:ext cx="38247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C631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益菌生的果寡糖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sp>
        <p:nvSpPr>
          <p:cNvPr id="27" name="object 3">
            <a:extLst>
              <a:ext uri="{FF2B5EF4-FFF2-40B4-BE49-F238E27FC236}">
                <a16:creationId xmlns:a16="http://schemas.microsoft.com/office/drawing/2014/main" id="{61FE3D1A-BDE3-4ED1-9BD4-70EA77B15CF2}"/>
              </a:ext>
            </a:extLst>
          </p:cNvPr>
          <p:cNvSpPr/>
          <p:nvPr/>
        </p:nvSpPr>
        <p:spPr>
          <a:xfrm>
            <a:off x="1012307" y="1707946"/>
            <a:ext cx="4024309" cy="819802"/>
          </a:xfrm>
          <a:custGeom>
            <a:avLst/>
            <a:gdLst/>
            <a:ahLst/>
            <a:cxnLst/>
            <a:rect l="l" t="t" r="r" b="b"/>
            <a:pathLst>
              <a:path w="6636384" h="1351914">
                <a:moveTo>
                  <a:pt x="6635772" y="1351797"/>
                </a:moveTo>
                <a:lnTo>
                  <a:pt x="6633228" y="1347221"/>
                </a:lnTo>
                <a:lnTo>
                  <a:pt x="588417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EC6315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6F5D9F33-1381-4769-B21F-074FB2D94E7E}"/>
              </a:ext>
            </a:extLst>
          </p:cNvPr>
          <p:cNvSpPr/>
          <p:nvPr/>
        </p:nvSpPr>
        <p:spPr>
          <a:xfrm>
            <a:off x="5023720" y="2515973"/>
            <a:ext cx="27340" cy="27340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9617" y="0"/>
                </a:moveTo>
                <a:lnTo>
                  <a:pt x="11412" y="2675"/>
                </a:lnTo>
                <a:lnTo>
                  <a:pt x="4809" y="8233"/>
                </a:lnTo>
                <a:lnTo>
                  <a:pt x="703" y="16173"/>
                </a:lnTo>
                <a:lnTo>
                  <a:pt x="0" y="25085"/>
                </a:lnTo>
                <a:lnTo>
                  <a:pt x="2675" y="33290"/>
                </a:lnTo>
                <a:lnTo>
                  <a:pt x="8233" y="39893"/>
                </a:lnTo>
                <a:lnTo>
                  <a:pt x="16173" y="43999"/>
                </a:lnTo>
                <a:lnTo>
                  <a:pt x="25086" y="44702"/>
                </a:lnTo>
                <a:lnTo>
                  <a:pt x="33291" y="42027"/>
                </a:lnTo>
                <a:lnTo>
                  <a:pt x="39894" y="36469"/>
                </a:lnTo>
                <a:lnTo>
                  <a:pt x="44000" y="28528"/>
                </a:lnTo>
                <a:lnTo>
                  <a:pt x="44703" y="19616"/>
                </a:lnTo>
                <a:lnTo>
                  <a:pt x="42027" y="11411"/>
                </a:lnTo>
                <a:lnTo>
                  <a:pt x="36470" y="4808"/>
                </a:lnTo>
                <a:lnTo>
                  <a:pt x="28529" y="703"/>
                </a:lnTo>
                <a:lnTo>
                  <a:pt x="19617" y="0"/>
                </a:lnTo>
                <a:close/>
              </a:path>
            </a:pathLst>
          </a:custGeom>
          <a:solidFill>
            <a:srgbClr val="808080"/>
          </a:solidFill>
          <a:ln>
            <a:solidFill>
              <a:srgbClr val="EC631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286F8D5C-E93E-41C2-93E3-D0D3C66F8FAF}"/>
              </a:ext>
            </a:extLst>
          </p:cNvPr>
          <p:cNvSpPr/>
          <p:nvPr/>
        </p:nvSpPr>
        <p:spPr>
          <a:xfrm>
            <a:off x="7180837" y="1653906"/>
            <a:ext cx="3641941" cy="805940"/>
          </a:xfrm>
          <a:custGeom>
            <a:avLst/>
            <a:gdLst/>
            <a:ahLst/>
            <a:cxnLst/>
            <a:rect l="l" t="t" r="r" b="b"/>
            <a:pathLst>
              <a:path w="6005830" h="1329054">
                <a:moveTo>
                  <a:pt x="0" y="1328817"/>
                </a:moveTo>
                <a:lnTo>
                  <a:pt x="2384" y="1324156"/>
                </a:lnTo>
                <a:lnTo>
                  <a:pt x="679790" y="0"/>
                </a:lnTo>
                <a:lnTo>
                  <a:pt x="6005210" y="0"/>
                </a:lnTo>
              </a:path>
            </a:pathLst>
          </a:custGeom>
          <a:ln w="12700">
            <a:solidFill>
              <a:srgbClr val="EC6315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E28667EC-DE23-4000-9056-A8F6DA7AEF5A}"/>
              </a:ext>
            </a:extLst>
          </p:cNvPr>
          <p:cNvSpPr/>
          <p:nvPr/>
        </p:nvSpPr>
        <p:spPr>
          <a:xfrm>
            <a:off x="7052208" y="3703822"/>
            <a:ext cx="3911871" cy="882183"/>
          </a:xfrm>
          <a:custGeom>
            <a:avLst/>
            <a:gdLst/>
            <a:ahLst/>
            <a:cxnLst/>
            <a:rect l="l" t="t" r="r" b="b"/>
            <a:pathLst>
              <a:path w="6450965" h="1454784">
                <a:moveTo>
                  <a:pt x="0" y="0"/>
                </a:moveTo>
                <a:lnTo>
                  <a:pt x="2635" y="4524"/>
                </a:lnTo>
                <a:lnTo>
                  <a:pt x="838214" y="1439065"/>
                </a:lnTo>
                <a:lnTo>
                  <a:pt x="6450697" y="1454193"/>
                </a:lnTo>
              </a:path>
            </a:pathLst>
          </a:custGeom>
          <a:ln w="12700">
            <a:solidFill>
              <a:srgbClr val="EC6315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4A6E7F72-1D53-484A-A24A-55419DEBE5E2}"/>
              </a:ext>
            </a:extLst>
          </p:cNvPr>
          <p:cNvSpPr/>
          <p:nvPr/>
        </p:nvSpPr>
        <p:spPr>
          <a:xfrm>
            <a:off x="1068972" y="3835891"/>
            <a:ext cx="3960774" cy="904132"/>
          </a:xfrm>
          <a:custGeom>
            <a:avLst/>
            <a:gdLst/>
            <a:ahLst/>
            <a:cxnLst/>
            <a:rect l="l" t="t" r="r" b="b"/>
            <a:pathLst>
              <a:path w="6531609" h="1490979">
                <a:moveTo>
                  <a:pt x="6531030" y="0"/>
                </a:moveTo>
                <a:lnTo>
                  <a:pt x="6528419" y="4537"/>
                </a:lnTo>
                <a:lnTo>
                  <a:pt x="5682114" y="1474945"/>
                </a:lnTo>
                <a:lnTo>
                  <a:pt x="0" y="1490444"/>
                </a:lnTo>
              </a:path>
            </a:pathLst>
          </a:custGeom>
          <a:ln w="12700">
            <a:solidFill>
              <a:srgbClr val="EC6315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EC631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B0475B-9B57-477C-A292-DD915DDEC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5" y="474751"/>
            <a:ext cx="5908497" cy="5908497"/>
          </a:xfrm>
          <a:prstGeom prst="rect">
            <a:avLst/>
          </a:prstGeom>
        </p:spPr>
      </p:pic>
      <p:sp>
        <p:nvSpPr>
          <p:cNvPr id="34" name="矩形 5">
            <a:extLst>
              <a:ext uri="{FF2B5EF4-FFF2-40B4-BE49-F238E27FC236}">
                <a16:creationId xmlns:a16="http://schemas.microsoft.com/office/drawing/2014/main" id="{474CBBC4-DCB1-4B69-8F01-1B7EF90A2345}"/>
              </a:ext>
            </a:extLst>
          </p:cNvPr>
          <p:cNvSpPr txBox="1"/>
          <p:nvPr/>
        </p:nvSpPr>
        <p:spPr>
          <a:xfrm>
            <a:off x="4903399" y="5123737"/>
            <a:ext cx="2236510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澄熙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EC6315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益生菌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5AEB049-E64B-4DA8-9B4B-AEED61530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299" y="596352"/>
            <a:ext cx="1094426" cy="111159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4BCBFB8F-1310-4DFF-9D12-9E9752B57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960" y="2830687"/>
            <a:ext cx="1495051" cy="107620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96263D9-ED98-4823-8344-108A5E100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270" y="5849006"/>
            <a:ext cx="947734" cy="8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6B547-D9F3-7189-6296-5D354EFD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3E773A-D648-3249-ABDB-B5AE9AA4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4183-C68D-4242-B202-3EA9BFB6370F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5" name="圖片 4" descr="一張含有 文字, 螢幕擷取畫面, 骨骼 的圖片&#10;&#10;AI 產生的內容可能不正確。">
            <a:extLst>
              <a:ext uri="{FF2B5EF4-FFF2-40B4-BE49-F238E27FC236}">
                <a16:creationId xmlns:a16="http://schemas.microsoft.com/office/drawing/2014/main" id="{25034EC7-C76F-D879-3916-DC6BA0CE8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657B63-1C0F-0973-43B6-1688D0FFFF62}"/>
              </a:ext>
            </a:extLst>
          </p:cNvPr>
          <p:cNvSpPr/>
          <p:nvPr/>
        </p:nvSpPr>
        <p:spPr>
          <a:xfrm>
            <a:off x="47328" y="116632"/>
            <a:ext cx="144016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文字, 海報, 圖形, 平面設計 的圖片&#10;&#10;AI 產生的內容可能不正確。">
            <a:extLst>
              <a:ext uri="{FF2B5EF4-FFF2-40B4-BE49-F238E27FC236}">
                <a16:creationId xmlns:a16="http://schemas.microsoft.com/office/drawing/2014/main" id="{BCDC91DA-C4BA-3DD3-6C7D-136B0E102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73062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9">
            <a:extLst>
              <a:ext uri="{FF2B5EF4-FFF2-40B4-BE49-F238E27FC236}">
                <a16:creationId xmlns:a16="http://schemas.microsoft.com/office/drawing/2014/main" id="{3301362C-707D-4C02-98D1-742CA059372B}"/>
              </a:ext>
            </a:extLst>
          </p:cNvPr>
          <p:cNvSpPr/>
          <p:nvPr/>
        </p:nvSpPr>
        <p:spPr>
          <a:xfrm>
            <a:off x="193964" y="166255"/>
            <a:ext cx="11804073" cy="6525491"/>
          </a:xfrm>
          <a:prstGeom prst="rect">
            <a:avLst/>
          </a:prstGeom>
          <a:solidFill>
            <a:srgbClr val="FFFFFF"/>
          </a:solidFill>
          <a:ln w="76200">
            <a:solidFill>
              <a:srgbClr val="F52576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C244AA1-20A8-4478-BF29-B0236BEF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C083A9E-0270-4767-BAAC-CA654E4BDCF5}"/>
              </a:ext>
            </a:extLst>
          </p:cNvPr>
          <p:cNvSpPr/>
          <p:nvPr/>
        </p:nvSpPr>
        <p:spPr>
          <a:xfrm>
            <a:off x="946298" y="1270322"/>
            <a:ext cx="2679404" cy="4890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DF581B6-7F8E-4512-AC78-F684D37FAA8B}"/>
              </a:ext>
            </a:extLst>
          </p:cNvPr>
          <p:cNvGrpSpPr/>
          <p:nvPr/>
        </p:nvGrpSpPr>
        <p:grpSpPr>
          <a:xfrm>
            <a:off x="685150" y="398657"/>
            <a:ext cx="3524023" cy="1719998"/>
            <a:chOff x="685150" y="1074093"/>
            <a:chExt cx="3524023" cy="171999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F9E96FA-340F-403E-A1E3-CC8CE23EC703}"/>
                </a:ext>
              </a:extLst>
            </p:cNvPr>
            <p:cNvSpPr txBox="1"/>
            <p:nvPr/>
          </p:nvSpPr>
          <p:spPr>
            <a:xfrm>
              <a:off x="685150" y="1074093"/>
              <a:ext cx="31737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Arial"/>
                </a:rPr>
                <a:t>滋養膠原 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9C4C2CB-9CDA-4413-8D6B-DCADF2907E3C}"/>
                </a:ext>
              </a:extLst>
            </p:cNvPr>
            <p:cNvSpPr txBox="1"/>
            <p:nvPr/>
          </p:nvSpPr>
          <p:spPr>
            <a:xfrm>
              <a:off x="702522" y="1839984"/>
              <a:ext cx="350665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使用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MSC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認證環保永續發展的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5,000mg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魚膠原蛋白，一小時快速吸收。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(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膠原蛋白、彈性蛋白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D00BD907-3D8C-4A4B-B16E-46C708B864AB}"/>
              </a:ext>
            </a:extLst>
          </p:cNvPr>
          <p:cNvSpPr/>
          <p:nvPr/>
        </p:nvSpPr>
        <p:spPr>
          <a:xfrm>
            <a:off x="7726038" y="1359263"/>
            <a:ext cx="3799655" cy="4393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52CB37-B931-4DAC-8939-32C6FEF25A26}"/>
              </a:ext>
            </a:extLst>
          </p:cNvPr>
          <p:cNvSpPr/>
          <p:nvPr/>
        </p:nvSpPr>
        <p:spPr>
          <a:xfrm>
            <a:off x="7922226" y="1953877"/>
            <a:ext cx="3603467" cy="11225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69210E-233A-4A6A-AB9F-62822BAAA8DD}"/>
              </a:ext>
            </a:extLst>
          </p:cNvPr>
          <p:cNvSpPr/>
          <p:nvPr/>
        </p:nvSpPr>
        <p:spPr>
          <a:xfrm>
            <a:off x="7922226" y="5395476"/>
            <a:ext cx="3289115" cy="810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B2AB036-3E36-4CB4-B135-3570556F5E72}"/>
              </a:ext>
            </a:extLst>
          </p:cNvPr>
          <p:cNvGrpSpPr/>
          <p:nvPr/>
        </p:nvGrpSpPr>
        <p:grpSpPr>
          <a:xfrm>
            <a:off x="690979" y="2343320"/>
            <a:ext cx="3781120" cy="1478699"/>
            <a:chOff x="690979" y="4095932"/>
            <a:chExt cx="3781120" cy="1478699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4E6C6A8-9FC6-4365-9349-D9BD598AB123}"/>
                </a:ext>
              </a:extLst>
            </p:cNvPr>
            <p:cNvSpPr txBox="1"/>
            <p:nvPr/>
          </p:nvSpPr>
          <p:spPr>
            <a:xfrm>
              <a:off x="690979" y="4095932"/>
              <a:ext cx="36238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維生素</a:t>
              </a: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C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8AABFFF-29E2-4DCC-97C6-9C3CC3F4BB25}"/>
                </a:ext>
              </a:extLst>
            </p:cNvPr>
            <p:cNvSpPr txBox="1"/>
            <p:nvPr/>
          </p:nvSpPr>
          <p:spPr>
            <a:xfrm>
              <a:off x="702523" y="4866745"/>
              <a:ext cx="376957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每包添加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每日所需 </a:t>
              </a: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80% 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的維生素</a:t>
              </a: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C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。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A36E22B-E0B6-414D-B8BE-B4BA876A5742}"/>
              </a:ext>
            </a:extLst>
          </p:cNvPr>
          <p:cNvGrpSpPr/>
          <p:nvPr/>
        </p:nvGrpSpPr>
        <p:grpSpPr>
          <a:xfrm>
            <a:off x="733038" y="517047"/>
            <a:ext cx="11655885" cy="5696190"/>
            <a:chOff x="733038" y="517047"/>
            <a:chExt cx="11655885" cy="569619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918F3CD-1748-4117-985C-A39B5FFBAD2A}"/>
                </a:ext>
              </a:extLst>
            </p:cNvPr>
            <p:cNvSpPr txBox="1"/>
            <p:nvPr/>
          </p:nvSpPr>
          <p:spPr>
            <a:xfrm>
              <a:off x="7074394" y="517047"/>
              <a:ext cx="53145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Wingdings 2" panose="05020102010507070707" pitchFamily="18" charset="2"/>
                </a:rPr>
                <a:t>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rPr>
                <a:t>補水潤澤 </a:t>
              </a: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Helvetica"/>
                </a:rPr>
                <a:t>提升抗氧化力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35D4CC2-A195-4675-99D1-E61DDA455A5F}"/>
                </a:ext>
              </a:extLst>
            </p:cNvPr>
            <p:cNvSpPr txBox="1"/>
            <p:nvPr/>
          </p:nvSpPr>
          <p:spPr>
            <a:xfrm>
              <a:off x="7497890" y="1070486"/>
              <a:ext cx="42510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專利自産玻尿酸益生菌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1C1BCA5-49B5-4621-B81C-A7DAE9312360}"/>
                </a:ext>
              </a:extLst>
            </p:cNvPr>
            <p:cNvSpPr txBox="1"/>
            <p:nvPr/>
          </p:nvSpPr>
          <p:spPr>
            <a:xfrm>
              <a:off x="7916106" y="1783347"/>
              <a:ext cx="3857678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嗜熱鏈球菌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，能在體內自生小分子玻尿酸，不同于額外添加的鶏冠萃取含玻尿酸成分，能帶給人體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源源不絕的玻尿酸來源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。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32" name="內容版面配置區 2">
              <a:extLst>
                <a:ext uri="{FF2B5EF4-FFF2-40B4-BE49-F238E27FC236}">
                  <a16:creationId xmlns:a16="http://schemas.microsoft.com/office/drawing/2014/main" id="{0E2FAEC3-EA00-449C-A1B8-72BEC0CFC29E}"/>
                </a:ext>
              </a:extLst>
            </p:cNvPr>
            <p:cNvSpPr txBox="1"/>
            <p:nvPr/>
          </p:nvSpPr>
          <p:spPr>
            <a:xfrm>
              <a:off x="7916106" y="2955853"/>
              <a:ext cx="4081930" cy="2092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>
              <a:spAutoFit/>
            </a:bodyPr>
            <a:lstStyle/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多項專利：</a:t>
              </a:r>
              <a:r>
                <a:rPr kumimoji="0" lang="zh-TW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生産玻尿酸的益生菌株及其用途</a:t>
              </a:r>
              <a:endPara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治療骨質疏鬆知之方法</a:t>
              </a:r>
              <a:endPara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治療關節炎之方法</a:t>
              </a:r>
              <a:endPara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獲獎紀錄：</a:t>
              </a: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2014 </a:t>
              </a:r>
              <a:r>
                <a:rPr kumimoji="0" lang="zh-TW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第</a:t>
              </a: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42</a:t>
              </a:r>
              <a:r>
                <a:rPr kumimoji="0" lang="zh-TW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屆瑞士日內瓦國際發明展 銀牌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獎</a:t>
              </a:r>
              <a:endPara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8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項研發專利</a:t>
              </a:r>
            </a:p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3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篇國際期刊發表</a:t>
              </a:r>
              <a:endParaRPr kumimoji="0" lang="en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8" name="內容版面配置區 2">
              <a:extLst>
                <a:ext uri="{FF2B5EF4-FFF2-40B4-BE49-F238E27FC236}">
                  <a16:creationId xmlns:a16="http://schemas.microsoft.com/office/drawing/2014/main" id="{D20CD36D-CDCE-4DF8-A4D9-98B291D85D15}"/>
                </a:ext>
              </a:extLst>
            </p:cNvPr>
            <p:cNvSpPr txBox="1"/>
            <p:nvPr/>
          </p:nvSpPr>
          <p:spPr>
            <a:xfrm>
              <a:off x="733038" y="5843905"/>
              <a:ext cx="408193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60" tIns="60960" rIns="60960" bIns="60960">
              <a:spAutoFit/>
            </a:bodyPr>
            <a:lstStyle/>
            <a:p>
              <a:pPr marL="11113" marR="0" lvl="0" indent="-11113" algn="l" defTabSz="121915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2020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  <a:sym typeface="Arial"/>
                </a:rPr>
                <a:t>四項國際發明獎金牌與特別獎殊榮</a:t>
              </a:r>
              <a:endParaRPr kumimoji="0" lang="en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83082D-9571-4D10-A4E5-6BFF9BC1BA6E}"/>
              </a:ext>
            </a:extLst>
          </p:cNvPr>
          <p:cNvSpPr txBox="1"/>
          <p:nvPr/>
        </p:nvSpPr>
        <p:spPr>
          <a:xfrm>
            <a:off x="10776228" y="658100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內部教育訓練使用</a:t>
            </a: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5B5B1A2A-95BE-4DC2-A221-008EF00041E8}"/>
              </a:ext>
            </a:extLst>
          </p:cNvPr>
          <p:cNvSpPr/>
          <p:nvPr/>
        </p:nvSpPr>
        <p:spPr>
          <a:xfrm>
            <a:off x="666307" y="1053058"/>
            <a:ext cx="4318939" cy="910798"/>
          </a:xfrm>
          <a:custGeom>
            <a:avLst/>
            <a:gdLst/>
            <a:ahLst/>
            <a:cxnLst/>
            <a:rect l="l" t="t" r="r" b="b"/>
            <a:pathLst>
              <a:path w="6636384" h="1351914">
                <a:moveTo>
                  <a:pt x="6635772" y="1351797"/>
                </a:moveTo>
                <a:lnTo>
                  <a:pt x="6633228" y="1347221"/>
                </a:lnTo>
                <a:lnTo>
                  <a:pt x="588417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52576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3ACC0878-9D92-48D8-A44E-A8BF0204AC7E}"/>
              </a:ext>
            </a:extLst>
          </p:cNvPr>
          <p:cNvSpPr/>
          <p:nvPr/>
        </p:nvSpPr>
        <p:spPr>
          <a:xfrm>
            <a:off x="5023720" y="1840537"/>
            <a:ext cx="27340" cy="27340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9617" y="0"/>
                </a:moveTo>
                <a:lnTo>
                  <a:pt x="11412" y="2675"/>
                </a:lnTo>
                <a:lnTo>
                  <a:pt x="4809" y="8233"/>
                </a:lnTo>
                <a:lnTo>
                  <a:pt x="703" y="16173"/>
                </a:lnTo>
                <a:lnTo>
                  <a:pt x="0" y="25085"/>
                </a:lnTo>
                <a:lnTo>
                  <a:pt x="2675" y="33290"/>
                </a:lnTo>
                <a:lnTo>
                  <a:pt x="8233" y="39893"/>
                </a:lnTo>
                <a:lnTo>
                  <a:pt x="16173" y="43999"/>
                </a:lnTo>
                <a:lnTo>
                  <a:pt x="25086" y="44702"/>
                </a:lnTo>
                <a:lnTo>
                  <a:pt x="33291" y="42027"/>
                </a:lnTo>
                <a:lnTo>
                  <a:pt x="39894" y="36469"/>
                </a:lnTo>
                <a:lnTo>
                  <a:pt x="44000" y="28528"/>
                </a:lnTo>
                <a:lnTo>
                  <a:pt x="44703" y="19616"/>
                </a:lnTo>
                <a:lnTo>
                  <a:pt x="42027" y="11411"/>
                </a:lnTo>
                <a:lnTo>
                  <a:pt x="36470" y="4808"/>
                </a:lnTo>
                <a:lnTo>
                  <a:pt x="28529" y="703"/>
                </a:lnTo>
                <a:lnTo>
                  <a:pt x="19617" y="0"/>
                </a:lnTo>
                <a:close/>
              </a:path>
            </a:pathLst>
          </a:custGeom>
          <a:solidFill>
            <a:srgbClr val="808080"/>
          </a:solidFill>
          <a:ln w="12700">
            <a:solidFill>
              <a:srgbClr val="F525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C70296FE-5624-4AA1-9233-FD30B7FA9E62}"/>
              </a:ext>
            </a:extLst>
          </p:cNvPr>
          <p:cNvSpPr/>
          <p:nvPr/>
        </p:nvSpPr>
        <p:spPr>
          <a:xfrm>
            <a:off x="7180837" y="1653906"/>
            <a:ext cx="3641941" cy="805940"/>
          </a:xfrm>
          <a:custGeom>
            <a:avLst/>
            <a:gdLst/>
            <a:ahLst/>
            <a:cxnLst/>
            <a:rect l="l" t="t" r="r" b="b"/>
            <a:pathLst>
              <a:path w="6005830" h="1329054">
                <a:moveTo>
                  <a:pt x="0" y="1328817"/>
                </a:moveTo>
                <a:lnTo>
                  <a:pt x="2384" y="1324156"/>
                </a:lnTo>
                <a:lnTo>
                  <a:pt x="679790" y="0"/>
                </a:lnTo>
                <a:lnTo>
                  <a:pt x="6005210" y="0"/>
                </a:lnTo>
              </a:path>
            </a:pathLst>
          </a:custGeom>
          <a:ln w="10470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F4906207-9068-4FF3-9052-3097C525E6A5}"/>
              </a:ext>
            </a:extLst>
          </p:cNvPr>
          <p:cNvSpPr/>
          <p:nvPr/>
        </p:nvSpPr>
        <p:spPr>
          <a:xfrm>
            <a:off x="666307" y="2083279"/>
            <a:ext cx="4363439" cy="904132"/>
          </a:xfrm>
          <a:custGeom>
            <a:avLst/>
            <a:gdLst/>
            <a:ahLst/>
            <a:cxnLst/>
            <a:rect l="l" t="t" r="r" b="b"/>
            <a:pathLst>
              <a:path w="6531609" h="1490979">
                <a:moveTo>
                  <a:pt x="6531030" y="0"/>
                </a:moveTo>
                <a:lnTo>
                  <a:pt x="6528419" y="4537"/>
                </a:lnTo>
                <a:lnTo>
                  <a:pt x="5682114" y="1474945"/>
                </a:lnTo>
                <a:lnTo>
                  <a:pt x="0" y="1490444"/>
                </a:lnTo>
              </a:path>
            </a:pathLst>
          </a:custGeom>
          <a:ln w="12700">
            <a:solidFill>
              <a:srgbClr val="F52576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52F89CA-2F30-492C-B8AF-77326B88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05" y="849187"/>
            <a:ext cx="5159625" cy="5159625"/>
          </a:xfrm>
          <a:prstGeom prst="rect">
            <a:avLst/>
          </a:prstGeom>
        </p:spPr>
      </p:pic>
      <p:sp>
        <p:nvSpPr>
          <p:cNvPr id="41" name="矩形 5">
            <a:extLst>
              <a:ext uri="{FF2B5EF4-FFF2-40B4-BE49-F238E27FC236}">
                <a16:creationId xmlns:a16="http://schemas.microsoft.com/office/drawing/2014/main" id="{917B5F55-6909-4AD8-98C2-8443649D6582}"/>
              </a:ext>
            </a:extLst>
          </p:cNvPr>
          <p:cNvSpPr txBox="1"/>
          <p:nvPr/>
        </p:nvSpPr>
        <p:spPr>
          <a:xfrm>
            <a:off x="4903399" y="5123737"/>
            <a:ext cx="2236510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亮妍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嬌源飲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E0D297D-D7B3-4B64-A5C4-D0611CC7F3C9}"/>
              </a:ext>
            </a:extLst>
          </p:cNvPr>
          <p:cNvSpPr/>
          <p:nvPr/>
        </p:nvSpPr>
        <p:spPr>
          <a:xfrm>
            <a:off x="946298" y="4467653"/>
            <a:ext cx="3289115" cy="414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B3199986-C85E-45F8-BCDA-FB90B24DB272}"/>
              </a:ext>
            </a:extLst>
          </p:cNvPr>
          <p:cNvGrpSpPr/>
          <p:nvPr/>
        </p:nvGrpSpPr>
        <p:grpSpPr>
          <a:xfrm>
            <a:off x="701867" y="3833800"/>
            <a:ext cx="3800817" cy="2032697"/>
            <a:chOff x="701867" y="4095932"/>
            <a:chExt cx="3800817" cy="2032697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0D0AE302-66E4-4646-885B-49D0A3C0E801}"/>
                </a:ext>
              </a:extLst>
            </p:cNvPr>
            <p:cNvSpPr txBox="1"/>
            <p:nvPr/>
          </p:nvSpPr>
          <p:spPr>
            <a:xfrm>
              <a:off x="706196" y="4095932"/>
              <a:ext cx="379648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專利燕窩酸益生菌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082D009-88FE-4364-9FDE-77BA276C1E2D}"/>
                </a:ext>
              </a:extLst>
            </p:cNvPr>
            <p:cNvSpPr txBox="1"/>
            <p:nvPr/>
          </p:nvSpPr>
          <p:spPr>
            <a:xfrm>
              <a:off x="701867" y="4866745"/>
              <a:ext cx="3612985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經第三方檢驗單位證實，「燕窩酸益生菌」美麗不間斷，攝取</a:t>
              </a: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24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小時即可快速倍增</a:t>
              </a: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1,000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倍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257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Wingdings 2" panose="05020102010507070707" pitchFamily="18" charset="2"/>
                </a:rPr>
                <a:t>，等同市售燕窩的燕窩酸濃度。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257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sp>
        <p:nvSpPr>
          <p:cNvPr id="46" name="object 9">
            <a:extLst>
              <a:ext uri="{FF2B5EF4-FFF2-40B4-BE49-F238E27FC236}">
                <a16:creationId xmlns:a16="http://schemas.microsoft.com/office/drawing/2014/main" id="{59B6848B-9DDA-4162-A679-68E4445D02AF}"/>
              </a:ext>
            </a:extLst>
          </p:cNvPr>
          <p:cNvSpPr/>
          <p:nvPr/>
        </p:nvSpPr>
        <p:spPr>
          <a:xfrm>
            <a:off x="702522" y="3573759"/>
            <a:ext cx="4327224" cy="904132"/>
          </a:xfrm>
          <a:custGeom>
            <a:avLst/>
            <a:gdLst/>
            <a:ahLst/>
            <a:cxnLst/>
            <a:rect l="l" t="t" r="r" b="b"/>
            <a:pathLst>
              <a:path w="6531609" h="1490979">
                <a:moveTo>
                  <a:pt x="6531030" y="0"/>
                </a:moveTo>
                <a:lnTo>
                  <a:pt x="6528419" y="4537"/>
                </a:lnTo>
                <a:lnTo>
                  <a:pt x="5682114" y="1474945"/>
                </a:lnTo>
                <a:lnTo>
                  <a:pt x="0" y="1490444"/>
                </a:lnTo>
              </a:path>
            </a:pathLst>
          </a:custGeom>
          <a:ln w="12700">
            <a:solidFill>
              <a:srgbClr val="F52576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srgbClr val="F525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3" descr="C:\Users\Candice.Lin.TCI-BIO\Desktop\2014 瑞士日內瓦國際發明展_銀牌獎狀_HA 自生™, 來自母乳之玻尿酸益生菌1.png">
            <a:extLst>
              <a:ext uri="{FF2B5EF4-FFF2-40B4-BE49-F238E27FC236}">
                <a16:creationId xmlns:a16="http://schemas.microsoft.com/office/drawing/2014/main" id="{8AD5CE74-33FE-43E3-B570-1AE2135E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841"/>
          <a:stretch>
            <a:fillRect/>
          </a:stretch>
        </p:blipFill>
        <p:spPr bwMode="auto">
          <a:xfrm>
            <a:off x="8642461" y="4990095"/>
            <a:ext cx="1081498" cy="15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\\192.168.2.2\大江工作站\Global Business Center\Marketing\Public\得獎紀錄\發明獎 Invention Shows\2014 第42屆瑞士日內瓦國際發明展\獎牌照片\2014 瑞士日內瓦國際發明展_銀牌(PNG去背).png">
            <a:extLst>
              <a:ext uri="{FF2B5EF4-FFF2-40B4-BE49-F238E27FC236}">
                <a16:creationId xmlns:a16="http://schemas.microsoft.com/office/drawing/2014/main" id="{B310D422-BA41-41A4-8E5B-3E542824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1640" y="5728567"/>
            <a:ext cx="835626" cy="1063982"/>
          </a:xfrm>
          <a:prstGeom prst="rect">
            <a:avLst/>
          </a:prstGeom>
          <a:noFill/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C03E881-27A6-4ADA-A1FF-67025B314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716" y="4874348"/>
            <a:ext cx="1244965" cy="1664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A4062743-65F2-4C7E-B9BE-F6D1D0B02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330" y="4797512"/>
            <a:ext cx="1205832" cy="167533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2B4AE054-923C-4BE5-8786-F0A4B76D3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112" y="4714310"/>
            <a:ext cx="1389871" cy="18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X 光影像, 醫學影像, X 光 的圖片&#10;&#10;AI 產生的內容可能不正確。">
            <a:extLst>
              <a:ext uri="{FF2B5EF4-FFF2-40B4-BE49-F238E27FC236}">
                <a16:creationId xmlns:a16="http://schemas.microsoft.com/office/drawing/2014/main" id="{B2B91BA5-7CFD-1091-6A70-C5608B88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3250" r="3342" b="8001"/>
          <a:stretch>
            <a:fillRect/>
          </a:stretch>
        </p:blipFill>
        <p:spPr>
          <a:xfrm>
            <a:off x="120650" y="610434"/>
            <a:ext cx="11950700" cy="5637133"/>
          </a:xfrm>
          <a:prstGeom prst="rect">
            <a:avLst/>
          </a:prstGeom>
          <a:noFill/>
        </p:spPr>
      </p:pic>
      <p:sp>
        <p:nvSpPr>
          <p:cNvPr id="3" name="投影片編號版面配置區 2" hidden="1">
            <a:extLst>
              <a:ext uri="{FF2B5EF4-FFF2-40B4-BE49-F238E27FC236}">
                <a16:creationId xmlns:a16="http://schemas.microsoft.com/office/drawing/2014/main" id="{1721E55E-5AF3-D2B5-D27A-7DD983C2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B814183-C68D-4242-B202-3EA9BFB6370F}" type="slidenum">
              <a:rPr lang="zh-TW" altLang="en-US" smtClean="0"/>
              <a:pPr>
                <a:spcAft>
                  <a:spcPts val="600"/>
                </a:spcAft>
              </a:pPr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25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AD29-0D10-A27D-65A8-2BE20991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39">
            <a:extLst>
              <a:ext uri="{FF2B5EF4-FFF2-40B4-BE49-F238E27FC236}">
                <a16:creationId xmlns:a16="http://schemas.microsoft.com/office/drawing/2014/main" id="{B84AE365-7AD5-958B-44B6-DF2609D80866}"/>
              </a:ext>
            </a:extLst>
          </p:cNvPr>
          <p:cNvSpPr/>
          <p:nvPr/>
        </p:nvSpPr>
        <p:spPr>
          <a:xfrm>
            <a:off x="193963" y="115331"/>
            <a:ext cx="11804073" cy="6525491"/>
          </a:xfrm>
          <a:prstGeom prst="rect">
            <a:avLst/>
          </a:prstGeom>
          <a:solidFill>
            <a:srgbClr val="FFFFFF"/>
          </a:solidFill>
          <a:ln w="76200">
            <a:solidFill>
              <a:srgbClr val="67BEE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5D8457E3-CCED-3656-F25E-48C0AB91F806}"/>
              </a:ext>
            </a:extLst>
          </p:cNvPr>
          <p:cNvSpPr txBox="1"/>
          <p:nvPr/>
        </p:nvSpPr>
        <p:spPr>
          <a:xfrm>
            <a:off x="3016861" y="4760230"/>
            <a:ext cx="2810749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恆芯</a:t>
            </a:r>
            <a:endParaRPr kumimoji="0" lang="en-US" altLang="zh-TW" sz="5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z="5400" b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營養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粉</a:t>
            </a:r>
            <a:endParaRPr kumimoji="0" sz="5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</p:txBody>
      </p:sp>
      <p:pic>
        <p:nvPicPr>
          <p:cNvPr id="8" name="圖片 7" descr="一張含有 文字, 螢幕擷取畫面, 指甲 的圖片&#10;&#10;AI 產生的內容可能不正確。">
            <a:extLst>
              <a:ext uri="{FF2B5EF4-FFF2-40B4-BE49-F238E27FC236}">
                <a16:creationId xmlns:a16="http://schemas.microsoft.com/office/drawing/2014/main" id="{518B3D2C-705C-C49D-DB52-1B778215A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277" r="20142" b="3800"/>
          <a:stretch>
            <a:fillRect/>
          </a:stretch>
        </p:blipFill>
        <p:spPr>
          <a:xfrm>
            <a:off x="6174691" y="343447"/>
            <a:ext cx="5591677" cy="6171105"/>
          </a:xfrm>
          <a:prstGeom prst="rect">
            <a:avLst/>
          </a:prstGeom>
        </p:spPr>
      </p:pic>
      <p:pic>
        <p:nvPicPr>
          <p:cNvPr id="15" name="圖片 14" descr="一張含有 文字, 螢幕擷取畫面, 品牌, 設計 的圖片&#10;&#10;AI 產生的內容可能不正確。">
            <a:extLst>
              <a:ext uri="{FF2B5EF4-FFF2-40B4-BE49-F238E27FC236}">
                <a16:creationId xmlns:a16="http://schemas.microsoft.com/office/drawing/2014/main" id="{10023E18-071D-3DFA-D8BF-28751D67E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3" t="27040" r="12016" b="12885"/>
          <a:stretch>
            <a:fillRect/>
          </a:stretch>
        </p:blipFill>
        <p:spPr>
          <a:xfrm>
            <a:off x="479376" y="3789040"/>
            <a:ext cx="2016224" cy="2671691"/>
          </a:xfrm>
          <a:prstGeom prst="rect">
            <a:avLst/>
          </a:prstGeom>
        </p:spPr>
      </p:pic>
      <p:pic>
        <p:nvPicPr>
          <p:cNvPr id="9" name="圖片 8" descr="一張含有 文字, 紙製品, 箱子, 品牌 的圖片&#10;&#10;AI 產生的內容可能不正確。">
            <a:extLst>
              <a:ext uri="{FF2B5EF4-FFF2-40B4-BE49-F238E27FC236}">
                <a16:creationId xmlns:a16="http://schemas.microsoft.com/office/drawing/2014/main" id="{B79547EF-FBDD-6280-B815-33BECE51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82686"/>
            <a:ext cx="600081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0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BE21-934A-7D2C-0854-AEF60C5B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矩形 39">
            <a:extLst>
              <a:ext uri="{FF2B5EF4-FFF2-40B4-BE49-F238E27FC236}">
                <a16:creationId xmlns:a16="http://schemas.microsoft.com/office/drawing/2014/main" id="{1A41EC9D-3CCF-437D-0824-A4EEECDEF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3963" y="115331"/>
            <a:ext cx="11804073" cy="6525491"/>
          </a:xfrm>
          <a:prstGeom prst="rect">
            <a:avLst/>
          </a:prstGeom>
          <a:solidFill>
            <a:srgbClr val="FFFFFF"/>
          </a:solidFill>
          <a:ln w="76200">
            <a:solidFill>
              <a:srgbClr val="4E5BBC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组合 15">
            <a:extLst>
              <a:ext uri="{FF2B5EF4-FFF2-40B4-BE49-F238E27FC236}">
                <a16:creationId xmlns:a16="http://schemas.microsoft.com/office/drawing/2014/main" id="{3BDCF526-4427-60AA-E5D0-668C5EE94F12}"/>
              </a:ext>
            </a:extLst>
          </p:cNvPr>
          <p:cNvGrpSpPr/>
          <p:nvPr/>
        </p:nvGrpSpPr>
        <p:grpSpPr>
          <a:xfrm>
            <a:off x="654702" y="978089"/>
            <a:ext cx="5453972" cy="494351"/>
            <a:chOff x="0" y="-2"/>
            <a:chExt cx="4019472" cy="882448"/>
          </a:xfrm>
        </p:grpSpPr>
        <p:sp>
          <p:nvSpPr>
            <p:cNvPr id="505" name="任意多边形 38">
              <a:extLst>
                <a:ext uri="{FF2B5EF4-FFF2-40B4-BE49-F238E27FC236}">
                  <a16:creationId xmlns:a16="http://schemas.microsoft.com/office/drawing/2014/main" id="{AF7B2385-AA84-2C8D-4878-403595BBF97D}"/>
                </a:ext>
              </a:extLst>
            </p:cNvPr>
            <p:cNvSpPr/>
            <p:nvPr/>
          </p:nvSpPr>
          <p:spPr>
            <a:xfrm flipH="1">
              <a:off x="0" y="-2"/>
              <a:ext cx="3966546" cy="82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506" name="Oval 54">
              <a:extLst>
                <a:ext uri="{FF2B5EF4-FFF2-40B4-BE49-F238E27FC236}">
                  <a16:creationId xmlns:a16="http://schemas.microsoft.com/office/drawing/2014/main" id="{33540B6F-B368-30FA-3B09-7B2442F6334B}"/>
                </a:ext>
              </a:extLst>
            </p:cNvPr>
            <p:cNvSpPr/>
            <p:nvPr/>
          </p:nvSpPr>
          <p:spPr>
            <a:xfrm>
              <a:off x="3909389" y="772404"/>
              <a:ext cx="110083" cy="110042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516" name="组合 24">
            <a:extLst>
              <a:ext uri="{FF2B5EF4-FFF2-40B4-BE49-F238E27FC236}">
                <a16:creationId xmlns:a16="http://schemas.microsoft.com/office/drawing/2014/main" id="{97ECF6EC-2472-3E75-2E7A-A889831AE278}"/>
              </a:ext>
            </a:extLst>
          </p:cNvPr>
          <p:cNvGrpSpPr/>
          <p:nvPr/>
        </p:nvGrpSpPr>
        <p:grpSpPr>
          <a:xfrm rot="10800000" flipH="1">
            <a:off x="522967" y="4933088"/>
            <a:ext cx="4639491" cy="1005304"/>
            <a:chOff x="0" y="0"/>
            <a:chExt cx="4147385" cy="1005303"/>
          </a:xfrm>
        </p:grpSpPr>
        <p:sp>
          <p:nvSpPr>
            <p:cNvPr id="514" name="任意多边形 47">
              <a:extLst>
                <a:ext uri="{FF2B5EF4-FFF2-40B4-BE49-F238E27FC236}">
                  <a16:creationId xmlns:a16="http://schemas.microsoft.com/office/drawing/2014/main" id="{C6A119AF-F6C5-E62C-D0D8-BF4B0BB75AA9}"/>
                </a:ext>
              </a:extLst>
            </p:cNvPr>
            <p:cNvSpPr/>
            <p:nvPr/>
          </p:nvSpPr>
          <p:spPr>
            <a:xfrm flipH="1">
              <a:off x="0" y="0"/>
              <a:ext cx="4072622" cy="94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848" y="221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515" name="Oval 54">
              <a:extLst>
                <a:ext uri="{FF2B5EF4-FFF2-40B4-BE49-F238E27FC236}">
                  <a16:creationId xmlns:a16="http://schemas.microsoft.com/office/drawing/2014/main" id="{DFCF05A2-57D3-56DC-AE56-B194C4816594}"/>
                </a:ext>
              </a:extLst>
            </p:cNvPr>
            <p:cNvSpPr/>
            <p:nvPr/>
          </p:nvSpPr>
          <p:spPr>
            <a:xfrm>
              <a:off x="4021977" y="879940"/>
              <a:ext cx="125409" cy="125364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69DDCE9-4F1B-055E-7FA9-FE3AC8C384CC}"/>
              </a:ext>
            </a:extLst>
          </p:cNvPr>
          <p:cNvSpPr/>
          <p:nvPr/>
        </p:nvSpPr>
        <p:spPr>
          <a:xfrm>
            <a:off x="508962" y="365778"/>
            <a:ext cx="525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MBP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鈣結合牛奶蛋白複合物</a:t>
            </a: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8B9ECC3-9EE4-2AB9-D682-FA45BA1C772E}"/>
              </a:ext>
            </a:extLst>
          </p:cNvPr>
          <p:cNvSpPr txBox="1"/>
          <p:nvPr/>
        </p:nvSpPr>
        <p:spPr>
          <a:xfrm>
            <a:off x="4891449" y="4906577"/>
            <a:ext cx="2236510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67BEEB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恆芯</a:t>
            </a:r>
            <a:endParaRPr kumimoji="0" lang="en-US" altLang="zh-TW" sz="4800" b="1" i="0" u="none" strike="noStrike" kern="0" cap="none" spc="0" normalizeH="0" baseline="0" noProof="0" dirty="0">
              <a:ln>
                <a:noFill/>
              </a:ln>
              <a:solidFill>
                <a:srgbClr val="67BEEB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z="4800" b="1" kern="0" dirty="0">
                <a:solidFill>
                  <a:srgbClr val="67BEE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營養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67BEEB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粉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67BEEB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</p:txBody>
      </p:sp>
      <p:pic>
        <p:nvPicPr>
          <p:cNvPr id="9" name="圖片 8" descr="一張含有 文字, 紙製品, 箱子, 品牌 的圖片&#10;&#10;AI 產生的內容可能不正確。">
            <a:extLst>
              <a:ext uri="{FF2B5EF4-FFF2-40B4-BE49-F238E27FC236}">
                <a16:creationId xmlns:a16="http://schemas.microsoft.com/office/drawing/2014/main" id="{8DF3855D-434A-995D-652E-CFF1CBA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47" y="1454703"/>
            <a:ext cx="4628927" cy="3598627"/>
          </a:xfrm>
          <a:prstGeom prst="rect">
            <a:avLst/>
          </a:prstGeom>
        </p:spPr>
      </p:pic>
      <p:grpSp>
        <p:nvGrpSpPr>
          <p:cNvPr id="11" name="组合 15">
            <a:extLst>
              <a:ext uri="{FF2B5EF4-FFF2-40B4-BE49-F238E27FC236}">
                <a16:creationId xmlns:a16="http://schemas.microsoft.com/office/drawing/2014/main" id="{46E5DB71-55DA-057C-04B9-7735DB93FA77}"/>
              </a:ext>
            </a:extLst>
          </p:cNvPr>
          <p:cNvGrpSpPr/>
          <p:nvPr/>
        </p:nvGrpSpPr>
        <p:grpSpPr>
          <a:xfrm>
            <a:off x="983432" y="2070451"/>
            <a:ext cx="2726916" cy="494349"/>
            <a:chOff x="0" y="0"/>
            <a:chExt cx="4019471" cy="882446"/>
          </a:xfrm>
        </p:grpSpPr>
        <p:sp>
          <p:nvSpPr>
            <p:cNvPr id="12" name="任意多边形 38">
              <a:extLst>
                <a:ext uri="{FF2B5EF4-FFF2-40B4-BE49-F238E27FC236}">
                  <a16:creationId xmlns:a16="http://schemas.microsoft.com/office/drawing/2014/main" id="{26D54187-2C86-954B-EF8F-3501F8514531}"/>
                </a:ext>
              </a:extLst>
            </p:cNvPr>
            <p:cNvSpPr/>
            <p:nvPr/>
          </p:nvSpPr>
          <p:spPr>
            <a:xfrm flipH="1">
              <a:off x="0" y="-1"/>
              <a:ext cx="3966548" cy="82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E68F5FFC-0B38-DB50-C327-182073EB783E}"/>
                </a:ext>
              </a:extLst>
            </p:cNvPr>
            <p:cNvSpPr/>
            <p:nvPr/>
          </p:nvSpPr>
          <p:spPr>
            <a:xfrm>
              <a:off x="3909389" y="772404"/>
              <a:ext cx="110083" cy="110043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9F7F278-4445-3E3C-3E1E-D28C96FC6001}"/>
              </a:ext>
            </a:extLst>
          </p:cNvPr>
          <p:cNvSpPr/>
          <p:nvPr/>
        </p:nvSpPr>
        <p:spPr>
          <a:xfrm>
            <a:off x="1109270" y="143773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甘藷萃取物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F472AC-B122-4DFB-D2C7-F9AA0ADFDE05}"/>
              </a:ext>
            </a:extLst>
          </p:cNvPr>
          <p:cNvSpPr/>
          <p:nvPr/>
        </p:nvSpPr>
        <p:spPr>
          <a:xfrm>
            <a:off x="480221" y="5196306"/>
            <a:ext cx="3932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ASU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酪梨大豆萃取物</a:t>
            </a:r>
          </a:p>
        </p:txBody>
      </p:sp>
      <p:grpSp>
        <p:nvGrpSpPr>
          <p:cNvPr id="22" name="组合 15">
            <a:extLst>
              <a:ext uri="{FF2B5EF4-FFF2-40B4-BE49-F238E27FC236}">
                <a16:creationId xmlns:a16="http://schemas.microsoft.com/office/drawing/2014/main" id="{A157CE1F-2ADA-47A3-8AF4-08EDEC95C3B3}"/>
              </a:ext>
            </a:extLst>
          </p:cNvPr>
          <p:cNvGrpSpPr/>
          <p:nvPr/>
        </p:nvGrpSpPr>
        <p:grpSpPr>
          <a:xfrm>
            <a:off x="1144631" y="3040242"/>
            <a:ext cx="2726916" cy="494349"/>
            <a:chOff x="0" y="0"/>
            <a:chExt cx="4019471" cy="882446"/>
          </a:xfrm>
        </p:grpSpPr>
        <p:sp>
          <p:nvSpPr>
            <p:cNvPr id="23" name="任意多边形 38">
              <a:extLst>
                <a:ext uri="{FF2B5EF4-FFF2-40B4-BE49-F238E27FC236}">
                  <a16:creationId xmlns:a16="http://schemas.microsoft.com/office/drawing/2014/main" id="{CB7FEDAB-1394-4397-6A33-AF6A18F6BC15}"/>
                </a:ext>
              </a:extLst>
            </p:cNvPr>
            <p:cNvSpPr/>
            <p:nvPr/>
          </p:nvSpPr>
          <p:spPr>
            <a:xfrm flipH="1">
              <a:off x="0" y="-1"/>
              <a:ext cx="3966548" cy="82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4" name="Oval 54">
              <a:extLst>
                <a:ext uri="{FF2B5EF4-FFF2-40B4-BE49-F238E27FC236}">
                  <a16:creationId xmlns:a16="http://schemas.microsoft.com/office/drawing/2014/main" id="{01209129-26EF-D34C-4FE6-0CB0D15287DD}"/>
                </a:ext>
              </a:extLst>
            </p:cNvPr>
            <p:cNvSpPr/>
            <p:nvPr/>
          </p:nvSpPr>
          <p:spPr>
            <a:xfrm>
              <a:off x="3909389" y="772404"/>
              <a:ext cx="110083" cy="110043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27" name="组合 15">
            <a:extLst>
              <a:ext uri="{FF2B5EF4-FFF2-40B4-BE49-F238E27FC236}">
                <a16:creationId xmlns:a16="http://schemas.microsoft.com/office/drawing/2014/main" id="{5DC47019-AFE3-9C61-45D5-28B6B84FBE81}"/>
              </a:ext>
            </a:extLst>
          </p:cNvPr>
          <p:cNvGrpSpPr/>
          <p:nvPr/>
        </p:nvGrpSpPr>
        <p:grpSpPr>
          <a:xfrm>
            <a:off x="654702" y="978090"/>
            <a:ext cx="5453972" cy="494349"/>
            <a:chOff x="0" y="0"/>
            <a:chExt cx="4019471" cy="882446"/>
          </a:xfrm>
        </p:grpSpPr>
        <p:sp>
          <p:nvSpPr>
            <p:cNvPr id="28" name="任意多边形 38">
              <a:extLst>
                <a:ext uri="{FF2B5EF4-FFF2-40B4-BE49-F238E27FC236}">
                  <a16:creationId xmlns:a16="http://schemas.microsoft.com/office/drawing/2014/main" id="{27098B12-1B97-CAA5-A132-87EDF37692F9}"/>
                </a:ext>
              </a:extLst>
            </p:cNvPr>
            <p:cNvSpPr/>
            <p:nvPr/>
          </p:nvSpPr>
          <p:spPr>
            <a:xfrm flipH="1">
              <a:off x="0" y="-1"/>
              <a:ext cx="3966548" cy="82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9" name="Oval 54">
              <a:extLst>
                <a:ext uri="{FF2B5EF4-FFF2-40B4-BE49-F238E27FC236}">
                  <a16:creationId xmlns:a16="http://schemas.microsoft.com/office/drawing/2014/main" id="{90449926-CF82-D77B-DD9E-47ED5AE96C19}"/>
                </a:ext>
              </a:extLst>
            </p:cNvPr>
            <p:cNvSpPr/>
            <p:nvPr/>
          </p:nvSpPr>
          <p:spPr>
            <a:xfrm>
              <a:off x="3909389" y="772404"/>
              <a:ext cx="110083" cy="110043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67C644F0-7C71-43EB-6774-1C041190BEB4}"/>
              </a:ext>
            </a:extLst>
          </p:cNvPr>
          <p:cNvSpPr/>
          <p:nvPr/>
        </p:nvSpPr>
        <p:spPr>
          <a:xfrm>
            <a:off x="1588058" y="238836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白胺酸</a:t>
            </a:r>
          </a:p>
        </p:txBody>
      </p:sp>
      <p:grpSp>
        <p:nvGrpSpPr>
          <p:cNvPr id="32" name="组合 24">
            <a:extLst>
              <a:ext uri="{FF2B5EF4-FFF2-40B4-BE49-F238E27FC236}">
                <a16:creationId xmlns:a16="http://schemas.microsoft.com/office/drawing/2014/main" id="{F8FD6696-4108-CA7A-9FBD-63B025E105DF}"/>
              </a:ext>
            </a:extLst>
          </p:cNvPr>
          <p:cNvGrpSpPr/>
          <p:nvPr/>
        </p:nvGrpSpPr>
        <p:grpSpPr>
          <a:xfrm rot="10800000" flipH="1">
            <a:off x="983432" y="4219968"/>
            <a:ext cx="2952328" cy="356426"/>
            <a:chOff x="0" y="0"/>
            <a:chExt cx="4147385" cy="1005303"/>
          </a:xfrm>
        </p:grpSpPr>
        <p:sp>
          <p:nvSpPr>
            <p:cNvPr id="35" name="任意多边形 47">
              <a:extLst>
                <a:ext uri="{FF2B5EF4-FFF2-40B4-BE49-F238E27FC236}">
                  <a16:creationId xmlns:a16="http://schemas.microsoft.com/office/drawing/2014/main" id="{A98AFB40-D19C-88DC-03E7-E1D6D8CDEB65}"/>
                </a:ext>
              </a:extLst>
            </p:cNvPr>
            <p:cNvSpPr/>
            <p:nvPr/>
          </p:nvSpPr>
          <p:spPr>
            <a:xfrm flipH="1">
              <a:off x="0" y="0"/>
              <a:ext cx="4072622" cy="94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848" y="221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B6286D9B-1FCA-716B-99EA-8D2E9154F448}"/>
                </a:ext>
              </a:extLst>
            </p:cNvPr>
            <p:cNvSpPr/>
            <p:nvPr/>
          </p:nvSpPr>
          <p:spPr>
            <a:xfrm>
              <a:off x="4021977" y="879940"/>
              <a:ext cx="125409" cy="125364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B016914F-A5F0-9503-F75F-B4BCA8F741EC}"/>
              </a:ext>
            </a:extLst>
          </p:cNvPr>
          <p:cNvSpPr/>
          <p:nvPr/>
        </p:nvSpPr>
        <p:spPr>
          <a:xfrm>
            <a:off x="1399600" y="386606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乳清蛋白</a:t>
            </a:r>
          </a:p>
        </p:txBody>
      </p:sp>
      <p:pic>
        <p:nvPicPr>
          <p:cNvPr id="40" name="圖片 39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774FEDF9-A5E0-789D-469B-27F05FB0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 r="13307" b="38456"/>
          <a:stretch>
            <a:fillRect/>
          </a:stretch>
        </p:blipFill>
        <p:spPr>
          <a:xfrm>
            <a:off x="7992650" y="276009"/>
            <a:ext cx="3965482" cy="3140199"/>
          </a:xfrm>
          <a:prstGeom prst="rect">
            <a:avLst/>
          </a:prstGeom>
        </p:spPr>
      </p:pic>
      <p:pic>
        <p:nvPicPr>
          <p:cNvPr id="42" name="圖片 41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1AD2C6E7-370F-2F9B-071D-C43620803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24150" r="2351" b="6552"/>
          <a:stretch>
            <a:fillRect/>
          </a:stretch>
        </p:blipFill>
        <p:spPr>
          <a:xfrm>
            <a:off x="6308122" y="3507921"/>
            <a:ext cx="5650010" cy="30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BB442-4E2A-C448-7788-BD0525EE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24658F-2205-F161-64FD-8A9AB8BA1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57" y="0"/>
            <a:ext cx="56126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0A2652-C857-1640-BF85-97732635EF61}"/>
              </a:ext>
            </a:extLst>
          </p:cNvPr>
          <p:cNvSpPr txBox="1"/>
          <p:nvPr/>
        </p:nvSpPr>
        <p:spPr>
          <a:xfrm>
            <a:off x="4934514" y="871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A174CF-9E66-9A29-13E3-D78381E0405E}"/>
              </a:ext>
            </a:extLst>
          </p:cNvPr>
          <p:cNvSpPr txBox="1"/>
          <p:nvPr/>
        </p:nvSpPr>
        <p:spPr>
          <a:xfrm>
            <a:off x="6510857" y="7412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甲狀腺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88595B-2F97-D05F-2BFE-4DF07F568DBA}"/>
              </a:ext>
            </a:extLst>
          </p:cNvPr>
          <p:cNvSpPr txBox="1"/>
          <p:nvPr/>
        </p:nvSpPr>
        <p:spPr>
          <a:xfrm>
            <a:off x="7547858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80A5E5-BD5E-BAEC-E402-D13EE3F78D2A}"/>
              </a:ext>
            </a:extLst>
          </p:cNvPr>
          <p:cNvSpPr txBox="1"/>
          <p:nvPr/>
        </p:nvSpPr>
        <p:spPr>
          <a:xfrm>
            <a:off x="7786949" y="2499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胸腺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FEA662-DD81-D5E9-F815-75A625806899}"/>
              </a:ext>
            </a:extLst>
          </p:cNvPr>
          <p:cNvSpPr txBox="1"/>
          <p:nvPr/>
        </p:nvSpPr>
        <p:spPr>
          <a:xfrm>
            <a:off x="8021009" y="39132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胃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D52FA5F-08CF-E13A-24C4-2A1C7A49ACEA}"/>
              </a:ext>
            </a:extLst>
          </p:cNvPr>
          <p:cNvSpPr txBox="1"/>
          <p:nvPr/>
        </p:nvSpPr>
        <p:spPr>
          <a:xfrm>
            <a:off x="4118509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心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DDFF8D-E31C-1849-595B-27AE4E4E38B2}"/>
              </a:ext>
            </a:extLst>
          </p:cNvPr>
          <p:cNvSpPr txBox="1"/>
          <p:nvPr/>
        </p:nvSpPr>
        <p:spPr>
          <a:xfrm>
            <a:off x="3836015" y="2493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肝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DDD0A2A-488B-7438-03C5-3EB83153556D}"/>
              </a:ext>
            </a:extLst>
          </p:cNvPr>
          <p:cNvSpPr txBox="1"/>
          <p:nvPr/>
        </p:nvSpPr>
        <p:spPr>
          <a:xfrm>
            <a:off x="3605182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膽囊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FA0958A-B0E1-C6EE-2648-BB266F1ED2E1}"/>
              </a:ext>
            </a:extLst>
          </p:cNvPr>
          <p:cNvSpPr txBox="1"/>
          <p:nvPr/>
        </p:nvSpPr>
        <p:spPr>
          <a:xfrm>
            <a:off x="3664477" y="4078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胰臟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76D001-7178-AF0E-AAFA-2BB2CA2209F7}"/>
              </a:ext>
            </a:extLst>
          </p:cNvPr>
          <p:cNvSpPr txBox="1"/>
          <p:nvPr/>
        </p:nvSpPr>
        <p:spPr>
          <a:xfrm>
            <a:off x="7849733" y="4840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脾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EC85BBA-8AD3-36FB-691B-F3D6BD3AC744}"/>
              </a:ext>
            </a:extLst>
          </p:cNvPr>
          <p:cNvSpPr txBox="1"/>
          <p:nvPr/>
        </p:nvSpPr>
        <p:spPr>
          <a:xfrm>
            <a:off x="4103059" y="51719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腎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B079EF-D1E9-399A-3655-579151F08E86}"/>
              </a:ext>
            </a:extLst>
          </p:cNvPr>
          <p:cNvSpPr txBox="1"/>
          <p:nvPr/>
        </p:nvSpPr>
        <p:spPr>
          <a:xfrm>
            <a:off x="3910760" y="6202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女性生殖系統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卵巢、子宮等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C811B1D-5A71-1718-D762-F2315D5AB75D}"/>
              </a:ext>
            </a:extLst>
          </p:cNvPr>
          <p:cNvSpPr txBox="1"/>
          <p:nvPr/>
        </p:nvSpPr>
        <p:spPr>
          <a:xfrm>
            <a:off x="6658623" y="6473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膀胱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AFE5A3-051E-486E-B150-7D827ED8F1DC}"/>
              </a:ext>
            </a:extLst>
          </p:cNvPr>
          <p:cNvSpPr txBox="1"/>
          <p:nvPr/>
        </p:nvSpPr>
        <p:spPr>
          <a:xfrm>
            <a:off x="7618900" y="61039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腸道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69BC33E-5FB4-53F9-F3D1-10EFD9B73E7D}"/>
              </a:ext>
            </a:extLst>
          </p:cNvPr>
          <p:cNvGrpSpPr/>
          <p:nvPr/>
        </p:nvGrpSpPr>
        <p:grpSpPr>
          <a:xfrm>
            <a:off x="8465870" y="796276"/>
            <a:ext cx="2000062" cy="2014645"/>
            <a:chOff x="9217867" y="-250836"/>
            <a:chExt cx="2320016" cy="2282717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9C2C330-19C7-7856-CFFD-0F2B77B2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867" y="-250836"/>
              <a:ext cx="2288168" cy="2282717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C63209D8-BD96-8707-4AAF-C8A21A0B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969">
              <a:off x="10855846" y="381044"/>
              <a:ext cx="682037" cy="1244657"/>
            </a:xfrm>
            <a:prstGeom prst="rect">
              <a:avLst/>
            </a:prstGeom>
          </p:spPr>
        </p:pic>
      </p:grpSp>
      <p:pic>
        <p:nvPicPr>
          <p:cNvPr id="57" name="圖片 56">
            <a:extLst>
              <a:ext uri="{FF2B5EF4-FFF2-40B4-BE49-F238E27FC236}">
                <a16:creationId xmlns:a16="http://schemas.microsoft.com/office/drawing/2014/main" id="{34ABA7B0-1A26-7800-0AA2-4272F42D4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43" y="180381"/>
            <a:ext cx="874840" cy="93021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C12A8751-B785-1FFC-0A8B-E22A3696051D}"/>
              </a:ext>
            </a:extLst>
          </p:cNvPr>
          <p:cNvSpPr txBox="1"/>
          <p:nvPr/>
        </p:nvSpPr>
        <p:spPr>
          <a:xfrm>
            <a:off x="8809385" y="24156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77683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閃朔蜜桃飲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2813C4-D1A0-162C-7DCB-9B519CCB6F38}"/>
              </a:ext>
            </a:extLst>
          </p:cNvPr>
          <p:cNvSpPr txBox="1"/>
          <p:nvPr/>
        </p:nvSpPr>
        <p:spPr>
          <a:xfrm>
            <a:off x="10456962" y="24140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2B396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閃朔奶茶飲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41001DC-2BEC-F8FC-2B56-DBBB0B170C94}"/>
              </a:ext>
            </a:extLst>
          </p:cNvPr>
          <p:cNvGrpSpPr/>
          <p:nvPr/>
        </p:nvGrpSpPr>
        <p:grpSpPr>
          <a:xfrm>
            <a:off x="9174581" y="3596472"/>
            <a:ext cx="2695216" cy="2929519"/>
            <a:chOff x="8483157" y="4070963"/>
            <a:chExt cx="2695216" cy="2929519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2BA224AC-0D92-70CA-8FA3-63E9AA85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157" y="4305266"/>
              <a:ext cx="2695216" cy="2695216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49A609E-7F5B-42E4-0EBB-8BED0461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8560">
              <a:off x="10182303" y="5304403"/>
              <a:ext cx="670730" cy="1185971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F25F571-A9F4-7A60-7019-F6666EC5D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62" y="4070963"/>
              <a:ext cx="930210" cy="93021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4501070-2190-B66A-A4A0-B7143CB2E386}"/>
                </a:ext>
              </a:extLst>
            </p:cNvPr>
            <p:cNvSpPr txBox="1"/>
            <p:nvPr/>
          </p:nvSpPr>
          <p:spPr>
            <a:xfrm>
              <a:off x="9141634" y="639727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A5F13"/>
                  </a:solidFill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澄熙益生菌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94D3528-CF56-88FD-9F7E-164B333F7C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89" y="563390"/>
            <a:ext cx="2315823" cy="23158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7581D2-1AA8-1D33-FE6E-2B4063AD79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4101">
            <a:off x="2861096" y="1321124"/>
            <a:ext cx="624011" cy="11078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BB09FA5-B237-2398-8A5B-8E77F90E2BAF}"/>
              </a:ext>
            </a:extLst>
          </p:cNvPr>
          <p:cNvSpPr txBox="1"/>
          <p:nvPr/>
        </p:nvSpPr>
        <p:spPr>
          <a:xfrm>
            <a:off x="1636147" y="24272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92C7D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亮妍嬌源飲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DE76ED8-350F-CFBA-833F-6AE60E751F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40" y="122274"/>
            <a:ext cx="952358" cy="93021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AF206B0-5437-7BA5-E435-794D2A4E2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348" y="4013434"/>
            <a:ext cx="2410270" cy="24102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DC9304-10FE-3F15-8DDF-F36447918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405">
            <a:off x="1340984" y="4707450"/>
            <a:ext cx="466185" cy="12508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1D6CDE4-96B0-E48D-4B43-EB3D73DCC3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21" y="3991861"/>
            <a:ext cx="2436206" cy="243620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CB178E6-1024-F5AE-709F-13118AC6D8B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0603">
            <a:off x="2741621" y="4871152"/>
            <a:ext cx="544888" cy="104125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17E24A0-7137-E9F5-096E-5A00DCA760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9" y="3457088"/>
            <a:ext cx="817870" cy="877351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5E00F9A-4B17-467A-8200-365431E4675B}"/>
              </a:ext>
            </a:extLst>
          </p:cNvPr>
          <p:cNvSpPr txBox="1"/>
          <p:nvPr/>
        </p:nvSpPr>
        <p:spPr>
          <a:xfrm>
            <a:off x="14724" y="5948515"/>
            <a:ext cx="188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5428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昕悅活力飲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63DABA6-D3CA-7309-ACE6-1197CB3F3201}"/>
              </a:ext>
            </a:extLst>
          </p:cNvPr>
          <p:cNvSpPr txBox="1"/>
          <p:nvPr/>
        </p:nvSpPr>
        <p:spPr>
          <a:xfrm>
            <a:off x="1653246" y="5943161"/>
            <a:ext cx="183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4956B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極淨纖果粉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5A9B2A1E-DF21-65EC-08FA-5C8A0E2492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21" y="3468070"/>
            <a:ext cx="817870" cy="87735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049767-EE13-78B7-44E7-E7938232BBC0}"/>
              </a:ext>
            </a:extLst>
          </p:cNvPr>
          <p:cNvSpPr txBox="1"/>
          <p:nvPr/>
        </p:nvSpPr>
        <p:spPr>
          <a:xfrm>
            <a:off x="-20037" y="242088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恆芯營養粉</a:t>
            </a:r>
          </a:p>
        </p:txBody>
      </p:sp>
      <p:pic>
        <p:nvPicPr>
          <p:cNvPr id="18" name="圖片 17" descr="一張含有 文字, 紙製品, 箱子, 品牌 的圖片&#10;&#10;AI 產生的內容可能不正確。">
            <a:extLst>
              <a:ext uri="{FF2B5EF4-FFF2-40B4-BE49-F238E27FC236}">
                <a16:creationId xmlns:a16="http://schemas.microsoft.com/office/drawing/2014/main" id="{B5BB4CAB-0E3D-7334-70EB-1711361479A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9" y="1020711"/>
            <a:ext cx="1735661" cy="14370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B61CED6-0D70-7650-BF2B-F2ED549079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1" y="116632"/>
            <a:ext cx="952358" cy="93021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688B20B8-4E80-76AF-CFD6-35F6DFC53CE5}"/>
              </a:ext>
            </a:extLst>
          </p:cNvPr>
          <p:cNvGrpSpPr/>
          <p:nvPr/>
        </p:nvGrpSpPr>
        <p:grpSpPr>
          <a:xfrm>
            <a:off x="10080394" y="796277"/>
            <a:ext cx="2064277" cy="2008320"/>
            <a:chOff x="9090629" y="1490463"/>
            <a:chExt cx="2397684" cy="2282717"/>
          </a:xfrm>
        </p:grpSpPr>
        <p:pic>
          <p:nvPicPr>
            <p:cNvPr id="22" name="圖片 21" descr="一張含有 化妝品, 文字, 皮膚護理, 乳液 的圖片&#10;&#10;AI 產生的內容可能不正確。">
              <a:extLst>
                <a:ext uri="{FF2B5EF4-FFF2-40B4-BE49-F238E27FC236}">
                  <a16:creationId xmlns:a16="http://schemas.microsoft.com/office/drawing/2014/main" id="{DD617408-8918-F2B1-61DA-95FB5DDE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l="2301" r="5347"/>
            <a:stretch>
              <a:fillRect/>
            </a:stretch>
          </p:blipFill>
          <p:spPr>
            <a:xfrm>
              <a:off x="10558196" y="2058693"/>
              <a:ext cx="930117" cy="1270617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C2505A1-242E-AF46-07E0-C89A9ACC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629" y="1490463"/>
              <a:ext cx="2288168" cy="2282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7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74930FB8-19BA-46D5-B49C-7ED2F2EC3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11" y="272103"/>
            <a:ext cx="5357928" cy="5923213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EE6FFE-1512-4400-8F58-2D5B0728139B}"/>
              </a:ext>
            </a:extLst>
          </p:cNvPr>
          <p:cNvCxnSpPr>
            <a:cxnSpLocks/>
          </p:cNvCxnSpPr>
          <p:nvPr/>
        </p:nvCxnSpPr>
        <p:spPr>
          <a:xfrm>
            <a:off x="7437024" y="4917201"/>
            <a:ext cx="356421" cy="233266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2FBDD2D1-13A5-4D68-BCE5-5A492F6D1809}"/>
              </a:ext>
            </a:extLst>
          </p:cNvPr>
          <p:cNvSpPr/>
          <p:nvPr/>
        </p:nvSpPr>
        <p:spPr>
          <a:xfrm>
            <a:off x="311702" y="261257"/>
            <a:ext cx="11568596" cy="6319744"/>
          </a:xfrm>
          <a:prstGeom prst="rect">
            <a:avLst/>
          </a:prstGeom>
          <a:noFill/>
          <a:ln w="101600">
            <a:solidFill>
              <a:srgbClr val="C56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B818D31-3C41-4280-9480-0809F5CC7737}"/>
              </a:ext>
            </a:extLst>
          </p:cNvPr>
          <p:cNvCxnSpPr>
            <a:cxnSpLocks/>
          </p:cNvCxnSpPr>
          <p:nvPr/>
        </p:nvCxnSpPr>
        <p:spPr>
          <a:xfrm>
            <a:off x="7812946" y="1101325"/>
            <a:ext cx="3796852" cy="0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A5459973-D4EE-4261-81BD-F92FA342193C}"/>
              </a:ext>
            </a:extLst>
          </p:cNvPr>
          <p:cNvCxnSpPr>
            <a:cxnSpLocks/>
          </p:cNvCxnSpPr>
          <p:nvPr/>
        </p:nvCxnSpPr>
        <p:spPr>
          <a:xfrm flipH="1" flipV="1">
            <a:off x="4575296" y="1171478"/>
            <a:ext cx="367378" cy="496229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1D57F285-7FD9-42E4-8661-B5132D33CF15}"/>
              </a:ext>
            </a:extLst>
          </p:cNvPr>
          <p:cNvCxnSpPr>
            <a:cxnSpLocks/>
          </p:cNvCxnSpPr>
          <p:nvPr/>
        </p:nvCxnSpPr>
        <p:spPr>
          <a:xfrm>
            <a:off x="749168" y="1171476"/>
            <a:ext cx="3817584" cy="0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5CFD634-CA2B-4A34-9312-AF7C59DB92F6}"/>
              </a:ext>
            </a:extLst>
          </p:cNvPr>
          <p:cNvCxnSpPr>
            <a:cxnSpLocks/>
          </p:cNvCxnSpPr>
          <p:nvPr/>
        </p:nvCxnSpPr>
        <p:spPr>
          <a:xfrm flipH="1">
            <a:off x="4575296" y="4479978"/>
            <a:ext cx="279829" cy="287126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9758CC7B-1214-4B06-B1C7-BA144D531FE5}"/>
              </a:ext>
            </a:extLst>
          </p:cNvPr>
          <p:cNvSpPr txBox="1"/>
          <p:nvPr/>
        </p:nvSpPr>
        <p:spPr>
          <a:xfrm>
            <a:off x="749168" y="1203433"/>
            <a:ext cx="4008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未經烘焙的咖啡豆稱爲綠咖啡，其與烘焙過的咖啡豆相比，含有較高含量的綠原酸與較低含量的咖啡因，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能促進新陳代謝，輔助能量消耗，減少負擔與堆積。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DF06C9BE-281A-46BE-B8B9-8E34464193B7}"/>
              </a:ext>
            </a:extLst>
          </p:cNvPr>
          <p:cNvSpPr txBox="1"/>
          <p:nvPr/>
        </p:nvSpPr>
        <p:spPr>
          <a:xfrm>
            <a:off x="706831" y="483826"/>
            <a:ext cx="1899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綠咖啡</a:t>
            </a:r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7A74F26B-6080-48C0-8318-8AB212B3E1C7}"/>
              </a:ext>
            </a:extLst>
          </p:cNvPr>
          <p:cNvCxnSpPr>
            <a:cxnSpLocks/>
          </p:cNvCxnSpPr>
          <p:nvPr/>
        </p:nvCxnSpPr>
        <p:spPr>
          <a:xfrm flipV="1">
            <a:off x="7437024" y="1091995"/>
            <a:ext cx="375922" cy="646331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6CCCB73A-3C74-45B6-86B7-D4FD496300E7}"/>
              </a:ext>
            </a:extLst>
          </p:cNvPr>
          <p:cNvSpPr txBox="1"/>
          <p:nvPr/>
        </p:nvSpPr>
        <p:spPr>
          <a:xfrm>
            <a:off x="7812946" y="1150705"/>
            <a:ext cx="40265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根據神農本草經記載內容，即可知道葡萄皮具有多重健康效益，歸因于其豐富的生物活性物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類黃酮等物質，時常食用具有滋補強身、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養顏美容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之效，更是維持青春狀態的保養聖品。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42DA21F0-3CD9-4696-8C15-47565D22367F}"/>
              </a:ext>
            </a:extLst>
          </p:cNvPr>
          <p:cNvSpPr txBox="1"/>
          <p:nvPr/>
        </p:nvSpPr>
        <p:spPr>
          <a:xfrm>
            <a:off x="7761661" y="466141"/>
            <a:ext cx="1860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Wingdings 2" panose="05020102010507070707" pitchFamily="18" charset="2"/>
              </a:rPr>
              <a:t>葡萄皮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A0AC1E8-F963-40A0-AC3F-89610D0CECF1}"/>
              </a:ext>
            </a:extLst>
          </p:cNvPr>
          <p:cNvSpPr txBox="1"/>
          <p:nvPr/>
        </p:nvSpPr>
        <p:spPr>
          <a:xfrm>
            <a:off x="7761660" y="5198818"/>
            <a:ext cx="40778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水蜜桃擁有豐富維生素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、維生素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、維生素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、蛋白質、膳食纖維，以及鎂、鉀、鐵等礦物質，幫助消化、維持消化道機能、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使排便順暢、養顏美容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FA31BEED-C3EE-4592-A1B9-C33EE3F61128}"/>
              </a:ext>
            </a:extLst>
          </p:cNvPr>
          <p:cNvSpPr txBox="1"/>
          <p:nvPr/>
        </p:nvSpPr>
        <p:spPr>
          <a:xfrm>
            <a:off x="7801013" y="4533898"/>
            <a:ext cx="250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Wingdings 2" panose="05020102010507070707" pitchFamily="18" charset="2"/>
              </a:rPr>
              <a:t>水蜜桃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954082E-70F9-4963-BB2B-BA2BCFAA4416}"/>
              </a:ext>
            </a:extLst>
          </p:cNvPr>
          <p:cNvSpPr txBox="1"/>
          <p:nvPr/>
        </p:nvSpPr>
        <p:spPr>
          <a:xfrm>
            <a:off x="749168" y="4787048"/>
            <a:ext cx="3817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藤黃果是原生于印度和東南亞的植物，在印度阿育吠陀裏，能幫助消化，促進新陳代謝，因其果皮中含有豐富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HCA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（羥基檸檬酸）而有保健效益，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幫助提升滿足感，减少對食物的渴望。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2F6555E-4967-4969-B56A-68F8582BB6A3}"/>
              </a:ext>
            </a:extLst>
          </p:cNvPr>
          <p:cNvSpPr txBox="1"/>
          <p:nvPr/>
        </p:nvSpPr>
        <p:spPr>
          <a:xfrm>
            <a:off x="669887" y="4114795"/>
            <a:ext cx="187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Wingdings 2" panose="05020102010507070707" pitchFamily="18" charset="2"/>
              </a:rPr>
              <a:t>藤黃果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33BC89B-2F26-49AF-BF07-658295A99F6A}"/>
              </a:ext>
            </a:extLst>
          </p:cNvPr>
          <p:cNvCxnSpPr>
            <a:cxnSpLocks/>
          </p:cNvCxnSpPr>
          <p:nvPr/>
        </p:nvCxnSpPr>
        <p:spPr>
          <a:xfrm flipH="1">
            <a:off x="4575296" y="3158060"/>
            <a:ext cx="279830" cy="270895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FF9442F9-BE5E-4D0A-9B43-D5AE3BA1FFB1}"/>
              </a:ext>
            </a:extLst>
          </p:cNvPr>
          <p:cNvSpPr txBox="1"/>
          <p:nvPr/>
        </p:nvSpPr>
        <p:spPr>
          <a:xfrm>
            <a:off x="729224" y="3435059"/>
            <a:ext cx="3905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含微量天然咖啡因的組合，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能提升身體能量。</a:t>
            </a: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DAAD6A45-6B67-4ACC-94C1-9EDAC0BDBB15}"/>
              </a:ext>
            </a:extLst>
          </p:cNvPr>
          <p:cNvSpPr txBox="1"/>
          <p:nvPr/>
        </p:nvSpPr>
        <p:spPr>
          <a:xfrm>
            <a:off x="709665" y="2771887"/>
            <a:ext cx="3160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巴西瓜拿納果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6411450A-4747-4A77-8658-C003A6CC92B4}"/>
              </a:ext>
            </a:extLst>
          </p:cNvPr>
          <p:cNvCxnSpPr>
            <a:cxnSpLocks/>
          </p:cNvCxnSpPr>
          <p:nvPr/>
        </p:nvCxnSpPr>
        <p:spPr>
          <a:xfrm>
            <a:off x="7448957" y="3041170"/>
            <a:ext cx="356421" cy="233266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EF5A21D-739B-44C5-8709-41866A891945}"/>
              </a:ext>
            </a:extLst>
          </p:cNvPr>
          <p:cNvSpPr txBox="1"/>
          <p:nvPr/>
        </p:nvSpPr>
        <p:spPr>
          <a:xfrm>
            <a:off x="7761661" y="3333061"/>
            <a:ext cx="4089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毛豆含有蛋白質及維生素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群、維生素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、膳食纖維等，是良好的營養補充來源，使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排便順暢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，維持消化道機能，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增加飽足感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BC18033C-DC12-45A3-99E4-B82A4DE25873}"/>
              </a:ext>
            </a:extLst>
          </p:cNvPr>
          <p:cNvSpPr txBox="1"/>
          <p:nvPr/>
        </p:nvSpPr>
        <p:spPr>
          <a:xfrm>
            <a:off x="7812946" y="2657867"/>
            <a:ext cx="123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Wingdings 2" panose="05020102010507070707" pitchFamily="18" charset="2"/>
              </a:rPr>
              <a:t>毛豆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5626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65C27415-CEF6-40C8-BC69-BCF8B7CD7984}"/>
              </a:ext>
            </a:extLst>
          </p:cNvPr>
          <p:cNvCxnSpPr>
            <a:cxnSpLocks/>
          </p:cNvCxnSpPr>
          <p:nvPr/>
        </p:nvCxnSpPr>
        <p:spPr>
          <a:xfrm>
            <a:off x="669887" y="3391511"/>
            <a:ext cx="3905409" cy="29938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A427CABD-52CB-488A-BF38-CFDC27802653}"/>
              </a:ext>
            </a:extLst>
          </p:cNvPr>
          <p:cNvCxnSpPr>
            <a:cxnSpLocks/>
          </p:cNvCxnSpPr>
          <p:nvPr/>
        </p:nvCxnSpPr>
        <p:spPr>
          <a:xfrm>
            <a:off x="669887" y="4736222"/>
            <a:ext cx="3905409" cy="29938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407AA908-FB62-4927-9A76-EBD43F766505}"/>
              </a:ext>
            </a:extLst>
          </p:cNvPr>
          <p:cNvCxnSpPr>
            <a:cxnSpLocks/>
          </p:cNvCxnSpPr>
          <p:nvPr/>
        </p:nvCxnSpPr>
        <p:spPr>
          <a:xfrm>
            <a:off x="7802672" y="3274436"/>
            <a:ext cx="3796852" cy="0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654F84EC-AEBA-4F7B-AB39-F0894DEADE9F}"/>
              </a:ext>
            </a:extLst>
          </p:cNvPr>
          <p:cNvCxnSpPr>
            <a:cxnSpLocks/>
          </p:cNvCxnSpPr>
          <p:nvPr/>
        </p:nvCxnSpPr>
        <p:spPr>
          <a:xfrm>
            <a:off x="7802672" y="5150467"/>
            <a:ext cx="3796852" cy="0"/>
          </a:xfrm>
          <a:prstGeom prst="line">
            <a:avLst/>
          </a:prstGeom>
          <a:ln w="12700">
            <a:solidFill>
              <a:srgbClr val="C5626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5">
            <a:extLst>
              <a:ext uri="{FF2B5EF4-FFF2-40B4-BE49-F238E27FC236}">
                <a16:creationId xmlns:a16="http://schemas.microsoft.com/office/drawing/2014/main" id="{74D4E599-F7DB-4A51-A106-C78E92C6B6A8}"/>
              </a:ext>
            </a:extLst>
          </p:cNvPr>
          <p:cNvSpPr txBox="1"/>
          <p:nvPr/>
        </p:nvSpPr>
        <p:spPr>
          <a:xfrm>
            <a:off x="4903399" y="5123737"/>
            <a:ext cx="2236510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閃朔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5626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蜜桃飲</a:t>
            </a:r>
          </a:p>
        </p:txBody>
      </p:sp>
      <p:pic>
        <p:nvPicPr>
          <p:cNvPr id="34" name="圖片 33" descr="一張含有 蔬菜, 莢豆, 豆類, 食物 的圖片&#10;&#10;自動產生的描述">
            <a:extLst>
              <a:ext uri="{FF2B5EF4-FFF2-40B4-BE49-F238E27FC236}">
                <a16:creationId xmlns:a16="http://schemas.microsoft.com/office/drawing/2014/main" id="{ED4A98C7-6EA5-4404-9632-6D953197F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34" y="375831"/>
            <a:ext cx="965955" cy="643970"/>
          </a:xfrm>
          <a:prstGeom prst="rect">
            <a:avLst/>
          </a:prstGeom>
        </p:spPr>
      </p:pic>
      <p:pic>
        <p:nvPicPr>
          <p:cNvPr id="35" name="圖片 34" descr="一張含有 水果, 天然食品, 生產, 食物 的圖片&#10;&#10;自動產生的描述">
            <a:extLst>
              <a:ext uri="{FF2B5EF4-FFF2-40B4-BE49-F238E27FC236}">
                <a16:creationId xmlns:a16="http://schemas.microsoft.com/office/drawing/2014/main" id="{9E804A55-AD86-4658-B1C1-850BA566A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23" y="3976252"/>
            <a:ext cx="1148865" cy="766742"/>
          </a:xfrm>
          <a:prstGeom prst="rect">
            <a:avLst/>
          </a:prstGeom>
        </p:spPr>
      </p:pic>
      <p:pic>
        <p:nvPicPr>
          <p:cNvPr id="36" name="Picture 2" descr="Image result for Guarana">
            <a:extLst>
              <a:ext uri="{FF2B5EF4-FFF2-40B4-BE49-F238E27FC236}">
                <a16:creationId xmlns:a16="http://schemas.microsoft.com/office/drawing/2014/main" id="{F76F7FA4-31F0-499E-AF53-10210B69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64" y="2582054"/>
            <a:ext cx="791080" cy="7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圖片 36" descr="一張含有 水果, 無籽果實, 食物, 天然食品 的圖片&#10;&#10;自動產生的描述">
            <a:extLst>
              <a:ext uri="{FF2B5EF4-FFF2-40B4-BE49-F238E27FC236}">
                <a16:creationId xmlns:a16="http://schemas.microsoft.com/office/drawing/2014/main" id="{82F0F0CD-E8BD-493A-B4F1-6EBD9D1861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21" y="325715"/>
            <a:ext cx="980993" cy="7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DF02-968B-FD19-3B65-38F3F994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FF8FFF70-D37F-C802-2DDB-8128394EA8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C80FE25-666A-E610-9877-FBAC761446F3}"/>
              </a:ext>
            </a:extLst>
          </p:cNvPr>
          <p:cNvGrpSpPr/>
          <p:nvPr/>
        </p:nvGrpSpPr>
        <p:grpSpPr>
          <a:xfrm>
            <a:off x="0" y="260648"/>
            <a:ext cx="12192000" cy="6408712"/>
            <a:chOff x="0" y="549777"/>
            <a:chExt cx="12192000" cy="6181923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304F5A86-F5F1-E5F0-3DAC-99A3440F4F01}"/>
                </a:ext>
              </a:extLst>
            </p:cNvPr>
            <p:cNvSpPr/>
            <p:nvPr userDrawn="1"/>
          </p:nvSpPr>
          <p:spPr>
            <a:xfrm>
              <a:off x="0" y="647700"/>
              <a:ext cx="12192000" cy="60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ACDC49DF-D13C-0378-D41E-C1BC73E3D2D3}"/>
                </a:ext>
              </a:extLst>
            </p:cNvPr>
            <p:cNvSpPr/>
            <p:nvPr userDrawn="1"/>
          </p:nvSpPr>
          <p:spPr>
            <a:xfrm>
              <a:off x="0" y="549777"/>
              <a:ext cx="1655689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91E7C757-8CC6-2939-D237-19FEE416AC1C}"/>
                </a:ext>
              </a:extLst>
            </p:cNvPr>
            <p:cNvSpPr/>
            <p:nvPr userDrawn="1"/>
          </p:nvSpPr>
          <p:spPr>
            <a:xfrm flipH="1">
              <a:off x="2472000" y="549777"/>
              <a:ext cx="9720000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5F4043D-D563-C6B1-914F-8EF61A042AF5}"/>
              </a:ext>
            </a:extLst>
          </p:cNvPr>
          <p:cNvGrpSpPr/>
          <p:nvPr/>
        </p:nvGrpSpPr>
        <p:grpSpPr>
          <a:xfrm>
            <a:off x="1795603" y="362162"/>
            <a:ext cx="8620877" cy="6491018"/>
            <a:chOff x="1795603" y="-30877"/>
            <a:chExt cx="8600793" cy="686648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6FF679C-CB75-5572-4C3D-D755C7AE27C9}"/>
                </a:ext>
              </a:extLst>
            </p:cNvPr>
            <p:cNvSpPr/>
            <p:nvPr/>
          </p:nvSpPr>
          <p:spPr>
            <a:xfrm>
              <a:off x="1795603" y="-30877"/>
              <a:ext cx="8600793" cy="823865"/>
            </a:xfrm>
            <a:prstGeom prst="rect">
              <a:avLst/>
            </a:prstGeom>
            <a:solidFill>
              <a:srgbClr val="F4BB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2">
              <a:extLst>
                <a:ext uri="{FF2B5EF4-FFF2-40B4-BE49-F238E27FC236}">
                  <a16:creationId xmlns:a16="http://schemas.microsoft.com/office/drawing/2014/main" id="{9FC4E450-AF8A-3DBF-90A9-9ED54B4D7223}"/>
                </a:ext>
              </a:extLst>
            </p:cNvPr>
            <p:cNvSpPr txBox="1"/>
            <p:nvPr/>
          </p:nvSpPr>
          <p:spPr>
            <a:xfrm>
              <a:off x="4258146" y="123032"/>
              <a:ext cx="4454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「閃朔系列」如何讓你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367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CC507AB-4B82-8A42-C9F4-3A56BEAD3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96"/>
            <a:stretch/>
          </p:blipFill>
          <p:spPr>
            <a:xfrm>
              <a:off x="1795603" y="786313"/>
              <a:ext cx="8600793" cy="5794891"/>
            </a:xfrm>
            <a:prstGeom prst="rect">
              <a:avLst/>
            </a:prstGeom>
          </p:spPr>
        </p:pic>
        <p:sp>
          <p:nvSpPr>
            <p:cNvPr id="17" name="文字方塊 4">
              <a:extLst>
                <a:ext uri="{FF2B5EF4-FFF2-40B4-BE49-F238E27FC236}">
                  <a16:creationId xmlns:a16="http://schemas.microsoft.com/office/drawing/2014/main" id="{B69480E9-3BA2-536E-970F-75CA4146B7FB}"/>
                </a:ext>
              </a:extLst>
            </p:cNvPr>
            <p:cNvSpPr txBox="1"/>
            <p:nvPr/>
          </p:nvSpPr>
          <p:spPr>
            <a:xfrm>
              <a:off x="2140643" y="3201209"/>
              <a:ext cx="1330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脂肪細胞</a:t>
              </a:r>
            </a:p>
          </p:txBody>
        </p:sp>
        <p:sp>
          <p:nvSpPr>
            <p:cNvPr id="18" name="文字方塊 5">
              <a:extLst>
                <a:ext uri="{FF2B5EF4-FFF2-40B4-BE49-F238E27FC236}">
                  <a16:creationId xmlns:a16="http://schemas.microsoft.com/office/drawing/2014/main" id="{5C09496F-5BA8-AD9A-B570-592BE1970346}"/>
                </a:ext>
              </a:extLst>
            </p:cNvPr>
            <p:cNvSpPr txBox="1"/>
            <p:nvPr/>
          </p:nvSpPr>
          <p:spPr>
            <a:xfrm>
              <a:off x="8810530" y="5263891"/>
              <a:ext cx="1330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調節表基因</a:t>
              </a:r>
            </a:p>
          </p:txBody>
        </p: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C9FC34BC-88A4-D1BA-17BA-A72A08D3171C}"/>
                </a:ext>
              </a:extLst>
            </p:cNvPr>
            <p:cNvSpPr txBox="1"/>
            <p:nvPr/>
          </p:nvSpPr>
          <p:spPr>
            <a:xfrm>
              <a:off x="3070632" y="6105863"/>
              <a:ext cx="1884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胰臟、肝臟、肌肉</a:t>
              </a:r>
            </a:p>
          </p:txBody>
        </p:sp>
        <p:sp>
          <p:nvSpPr>
            <p:cNvPr id="20" name="文字方塊 7">
              <a:extLst>
                <a:ext uri="{FF2B5EF4-FFF2-40B4-BE49-F238E27FC236}">
                  <a16:creationId xmlns:a16="http://schemas.microsoft.com/office/drawing/2014/main" id="{77C65856-66E5-08DD-D06E-42182BC82B5E}"/>
                </a:ext>
              </a:extLst>
            </p:cNvPr>
            <p:cNvSpPr txBox="1"/>
            <p:nvPr/>
          </p:nvSpPr>
          <p:spPr>
            <a:xfrm>
              <a:off x="7760330" y="2393941"/>
              <a:ext cx="1330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交感神經</a:t>
              </a:r>
            </a:p>
          </p:txBody>
        </p:sp>
        <p:sp>
          <p:nvSpPr>
            <p:cNvPr id="21" name="文字方塊 8">
              <a:extLst>
                <a:ext uri="{FF2B5EF4-FFF2-40B4-BE49-F238E27FC236}">
                  <a16:creationId xmlns:a16="http://schemas.microsoft.com/office/drawing/2014/main" id="{CD90813E-8540-E3DE-AEB2-D7B556DC7485}"/>
                </a:ext>
              </a:extLst>
            </p:cNvPr>
            <p:cNvSpPr txBox="1"/>
            <p:nvPr/>
          </p:nvSpPr>
          <p:spPr>
            <a:xfrm>
              <a:off x="5687084" y="1660610"/>
              <a:ext cx="1739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神經傳導物質</a:t>
              </a:r>
            </a:p>
          </p:txBody>
        </p:sp>
        <p:sp>
          <p:nvSpPr>
            <p:cNvPr id="22" name="文字方塊 9">
              <a:extLst>
                <a:ext uri="{FF2B5EF4-FFF2-40B4-BE49-F238E27FC236}">
                  <a16:creationId xmlns:a16="http://schemas.microsoft.com/office/drawing/2014/main" id="{D81F7750-8427-F487-7D09-66FE9E0F65B7}"/>
                </a:ext>
              </a:extLst>
            </p:cNvPr>
            <p:cNvSpPr txBox="1"/>
            <p:nvPr/>
          </p:nvSpPr>
          <p:spPr>
            <a:xfrm>
              <a:off x="3248009" y="2591617"/>
              <a:ext cx="18484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胰臟、脂肪細胞</a:t>
              </a:r>
            </a:p>
          </p:txBody>
        </p:sp>
        <p:sp>
          <p:nvSpPr>
            <p:cNvPr id="23" name="文字方塊 10">
              <a:extLst>
                <a:ext uri="{FF2B5EF4-FFF2-40B4-BE49-F238E27FC236}">
                  <a16:creationId xmlns:a16="http://schemas.microsoft.com/office/drawing/2014/main" id="{E0ECE690-FFCC-DDFA-5C0A-DC1AFE5544EA}"/>
                </a:ext>
              </a:extLst>
            </p:cNvPr>
            <p:cNvSpPr txBox="1"/>
            <p:nvPr/>
          </p:nvSpPr>
          <p:spPr>
            <a:xfrm>
              <a:off x="7425351" y="4349490"/>
              <a:ext cx="1330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肝臟、血管</a:t>
              </a:r>
            </a:p>
          </p:txBody>
        </p:sp>
        <p:sp>
          <p:nvSpPr>
            <p:cNvPr id="24" name="文字方塊 11">
              <a:extLst>
                <a:ext uri="{FF2B5EF4-FFF2-40B4-BE49-F238E27FC236}">
                  <a16:creationId xmlns:a16="http://schemas.microsoft.com/office/drawing/2014/main" id="{EB4D093D-11A6-6E04-3890-759FBA02EBE8}"/>
                </a:ext>
              </a:extLst>
            </p:cNvPr>
            <p:cNvSpPr txBox="1"/>
            <p:nvPr/>
          </p:nvSpPr>
          <p:spPr>
            <a:xfrm>
              <a:off x="4993742" y="893507"/>
              <a:ext cx="2967274" cy="338554"/>
            </a:xfrm>
            <a:prstGeom prst="rect">
              <a:avLst/>
            </a:prstGeom>
            <a:solidFill>
              <a:srgbClr val="EEEEEE">
                <a:alpha val="47000"/>
              </a:srgb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藤黃果</a:t>
              </a:r>
              <a:r>
                <a:rPr lang="en-US" altLang="zh-TW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降低食欲、抑制脂肪合成</a:t>
              </a:r>
            </a:p>
          </p:txBody>
        </p:sp>
        <p:sp>
          <p:nvSpPr>
            <p:cNvPr id="25" name="文字方塊 12">
              <a:extLst>
                <a:ext uri="{FF2B5EF4-FFF2-40B4-BE49-F238E27FC236}">
                  <a16:creationId xmlns:a16="http://schemas.microsoft.com/office/drawing/2014/main" id="{962B13BF-23F9-DA6A-3B31-17FEC7E910DA}"/>
                </a:ext>
              </a:extLst>
            </p:cNvPr>
            <p:cNvSpPr txBox="1"/>
            <p:nvPr/>
          </p:nvSpPr>
          <p:spPr>
            <a:xfrm>
              <a:off x="7945171" y="1753584"/>
              <a:ext cx="245122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綠茶</a:t>
              </a:r>
              <a:r>
                <a:rPr lang="en-US" altLang="zh-TW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促進代謝、減少脂肪、</a:t>
              </a:r>
              <a:endParaRPr lang="en-US" altLang="zh-TW" sz="1400" b="1" dirty="0">
                <a:solidFill>
                  <a:srgbClr val="2F55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降低食慾、降血脂</a:t>
              </a:r>
            </a:p>
          </p:txBody>
        </p:sp>
        <p:sp>
          <p:nvSpPr>
            <p:cNvPr id="26" name="文字方塊 13">
              <a:extLst>
                <a:ext uri="{FF2B5EF4-FFF2-40B4-BE49-F238E27FC236}">
                  <a16:creationId xmlns:a16="http://schemas.microsoft.com/office/drawing/2014/main" id="{58CDF984-18BC-4B2A-54DB-21E7D6423C4F}"/>
                </a:ext>
              </a:extLst>
            </p:cNvPr>
            <p:cNvSpPr txBox="1"/>
            <p:nvPr/>
          </p:nvSpPr>
          <p:spPr>
            <a:xfrm>
              <a:off x="8255295" y="6032628"/>
              <a:ext cx="210488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瓜拿納</a:t>
              </a:r>
              <a:r>
                <a:rPr lang="en-US" altLang="zh-TW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調節脂肪生成</a:t>
              </a:r>
              <a:endParaRPr lang="en-US" altLang="zh-TW" sz="1400" b="1" dirty="0">
                <a:solidFill>
                  <a:srgbClr val="2F55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、減重、抗發炎</a:t>
              </a:r>
            </a:p>
          </p:txBody>
        </p:sp>
        <p:sp>
          <p:nvSpPr>
            <p:cNvPr id="27" name="文字方塊 14">
              <a:extLst>
                <a:ext uri="{FF2B5EF4-FFF2-40B4-BE49-F238E27FC236}">
                  <a16:creationId xmlns:a16="http://schemas.microsoft.com/office/drawing/2014/main" id="{169EE131-FB15-8C80-9B8E-FB018FECD81E}"/>
                </a:ext>
              </a:extLst>
            </p:cNvPr>
            <p:cNvSpPr txBox="1"/>
            <p:nvPr/>
          </p:nvSpPr>
          <p:spPr>
            <a:xfrm>
              <a:off x="1970500" y="5133909"/>
              <a:ext cx="296025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綠原酸</a:t>
              </a:r>
              <a:r>
                <a:rPr lang="en-US" altLang="zh-TW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減少葡萄糖釋放、</a:t>
              </a:r>
              <a:endParaRPr lang="en-US" altLang="zh-TW" sz="1400" b="1" dirty="0">
                <a:solidFill>
                  <a:srgbClr val="2F55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上調PPAR-</a:t>
              </a:r>
              <a:r>
                <a:rPr lang="el-GR" altLang="zh-TW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α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、減少胰島素阻抗</a:t>
              </a:r>
            </a:p>
          </p:txBody>
        </p:sp>
        <p:sp>
          <p:nvSpPr>
            <p:cNvPr id="28" name="文字方塊 15">
              <a:extLst>
                <a:ext uri="{FF2B5EF4-FFF2-40B4-BE49-F238E27FC236}">
                  <a16:creationId xmlns:a16="http://schemas.microsoft.com/office/drawing/2014/main" id="{290F1BAE-E417-B1CA-0026-7BA14DDC3699}"/>
                </a:ext>
              </a:extLst>
            </p:cNvPr>
            <p:cNvSpPr txBox="1"/>
            <p:nvPr/>
          </p:nvSpPr>
          <p:spPr>
            <a:xfrm>
              <a:off x="2739681" y="3691300"/>
              <a:ext cx="238759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白藜蘆醇</a:t>
              </a:r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...縮小脂肪、</a:t>
              </a:r>
              <a:endParaRPr lang="en-US" altLang="zh-TW" sz="1400" b="1" dirty="0">
                <a:solidFill>
                  <a:srgbClr val="2F55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rgbClr val="2F559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降低三酸甘油脂</a:t>
              </a:r>
            </a:p>
          </p:txBody>
        </p:sp>
        <p:sp>
          <p:nvSpPr>
            <p:cNvPr id="29" name="文字方塊 16">
              <a:extLst>
                <a:ext uri="{FF2B5EF4-FFF2-40B4-BE49-F238E27FC236}">
                  <a16:creationId xmlns:a16="http://schemas.microsoft.com/office/drawing/2014/main" id="{F9C3C36A-26FC-FBAB-65BE-E2A3D6900A3F}"/>
                </a:ext>
              </a:extLst>
            </p:cNvPr>
            <p:cNvSpPr txBox="1"/>
            <p:nvPr/>
          </p:nvSpPr>
          <p:spPr>
            <a:xfrm>
              <a:off x="2238584" y="1690072"/>
              <a:ext cx="241791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山楂</a:t>
              </a:r>
              <a:r>
                <a:rPr lang="en-US" altLang="zh-TW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減少身體水腫、縮小脂肪細胞、減少胰島素阻抗</a:t>
              </a:r>
            </a:p>
          </p:txBody>
        </p:sp>
        <p:sp>
          <p:nvSpPr>
            <p:cNvPr id="30" name="文字方塊 17">
              <a:extLst>
                <a:ext uri="{FF2B5EF4-FFF2-40B4-BE49-F238E27FC236}">
                  <a16:creationId xmlns:a16="http://schemas.microsoft.com/office/drawing/2014/main" id="{60B15AD4-7DA9-9FBA-80B8-F6695C16DFCC}"/>
                </a:ext>
              </a:extLst>
            </p:cNvPr>
            <p:cNvSpPr txBox="1"/>
            <p:nvPr/>
          </p:nvSpPr>
          <p:spPr>
            <a:xfrm>
              <a:off x="7639159" y="3401771"/>
              <a:ext cx="244301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川芎</a:t>
              </a:r>
              <a:r>
                <a:rPr lang="en-US" altLang="zh-TW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降血脂、減少脂肪肝</a:t>
              </a:r>
              <a:endPara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、減少動脈硬化</a:t>
              </a: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816F431-7BCE-3BDE-F008-9242F7BB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318199">
              <a:off x="6036082" y="1177263"/>
              <a:ext cx="683372" cy="588395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FCBD75E-2B4B-E19B-57A0-4D572DED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33761">
              <a:off x="8062550" y="3837473"/>
              <a:ext cx="683372" cy="588395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D254C6A-D099-AF33-E400-01058CD3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96672">
              <a:off x="8568036" y="2152019"/>
              <a:ext cx="683372" cy="588395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7ADEF96-E212-07CA-0F0C-166E98AA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04597">
              <a:off x="9038814" y="5501801"/>
              <a:ext cx="683372" cy="588395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C01301D-E3E9-CEBF-8DB5-192A0AD3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658740">
              <a:off x="3009206" y="2115807"/>
              <a:ext cx="683372" cy="588395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99975DAD-7887-0F3A-090E-6436492C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49549">
              <a:off x="2337741" y="3454212"/>
              <a:ext cx="683372" cy="588395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288CCB5A-EB3C-58F1-C39C-B351BF4C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051" y1="44488" x2="52881" y2="26772"/>
                          <a14:foregroundMark x1="52881" y1="26772" x2="68814" y2="18110"/>
                          <a14:foregroundMark x1="68814" y1="18110" x2="75254" y2="38583"/>
                          <a14:foregroundMark x1="75254" y1="38583" x2="71864" y2="413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49549">
              <a:off x="2861333" y="5571215"/>
              <a:ext cx="683372" cy="588395"/>
            </a:xfrm>
            <a:prstGeom prst="rect">
              <a:avLst/>
            </a:prstGeom>
          </p:spPr>
        </p:pic>
        <p:sp>
          <p:nvSpPr>
            <p:cNvPr id="38" name="文字方塊 30">
              <a:extLst>
                <a:ext uri="{FF2B5EF4-FFF2-40B4-BE49-F238E27FC236}">
                  <a16:creationId xmlns:a16="http://schemas.microsoft.com/office/drawing/2014/main" id="{F5E3D76E-185B-C4A3-9BCE-F44224D33C5D}"/>
                </a:ext>
              </a:extLst>
            </p:cNvPr>
            <p:cNvSpPr txBox="1"/>
            <p:nvPr/>
          </p:nvSpPr>
          <p:spPr>
            <a:xfrm>
              <a:off x="5367579" y="6527834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dirty="0"/>
                <a:t>引用黃敬英博士資料</a:t>
              </a:r>
              <a:endParaRPr lang="en-US" altLang="zh-TW" sz="1400" dirty="0"/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866FE2D0-3294-94F4-2C42-AD15C5650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3" y="2779313"/>
            <a:ext cx="1531012" cy="148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086AEA83-C0CF-F759-EC62-88B724EEA2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44" y="2842125"/>
            <a:ext cx="1488965" cy="148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FE263F9-6A27-8A96-7B7B-8E9FFFC82D46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  <p:pic>
        <p:nvPicPr>
          <p:cNvPr id="9" name="圖片 8" descr="一張含有 文字, 海報, 圖形, 平面設計 的圖片&#10;&#10;AI 產生的內容可能不正確。">
            <a:extLst>
              <a:ext uri="{FF2B5EF4-FFF2-40B4-BE49-F238E27FC236}">
                <a16:creationId xmlns:a16="http://schemas.microsoft.com/office/drawing/2014/main" id="{CDD1CC15-5A91-8F92-4352-0145962E82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56" y="5680378"/>
            <a:ext cx="754343" cy="7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503C2-FFD5-F92B-B1DD-6AA8DA30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w picture">
            <a:extLst>
              <a:ext uri="{FF2B5EF4-FFF2-40B4-BE49-F238E27FC236}">
                <a16:creationId xmlns:a16="http://schemas.microsoft.com/office/drawing/2014/main" id="{D8F61FB5-A8F0-4530-D754-F9F25D3296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84308" cy="6858000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EA087E-2A6C-9644-2D49-985F3BDB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" y="188640"/>
            <a:ext cx="12176614" cy="6480720"/>
          </a:xfrm>
          <a:prstGeom prst="rect">
            <a:avLst/>
          </a:prstGeom>
        </p:spPr>
      </p:pic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F993F77-F7DD-6437-EA38-FCD14C87144B}"/>
              </a:ext>
            </a:extLst>
          </p:cNvPr>
          <p:cNvSpPr txBox="1">
            <a:spLocks/>
          </p:cNvSpPr>
          <p:nvPr/>
        </p:nvSpPr>
        <p:spPr>
          <a:xfrm>
            <a:off x="1228617" y="3587362"/>
            <a:ext cx="10116151" cy="26373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經歷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82563" marR="0" lvl="0" indent="-182563" algn="l" defTabSz="914400" rtl="0" eaLnBrk="1" fontAlgn="auto" latinLnBrk="0" hangingPunct="1">
              <a:lnSpc>
                <a:spcPts val="3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跨國公司企業管理及創投加速器顧問</a:t>
            </a:r>
          </a:p>
          <a:p>
            <a:pPr marL="182563" marR="0" lvl="0" indent="-182563" algn="l" defTabSz="914400" rtl="0" eaLnBrk="1" fontAlgn="auto" latinLnBrk="0" hangingPunct="1">
              <a:lnSpc>
                <a:spcPts val="3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中國搜索引擎巨頭北美地區總經理</a:t>
            </a:r>
          </a:p>
          <a:p>
            <a:pPr marL="182563" marR="0" lvl="0" indent="-182563" algn="l" defTabSz="914400" rtl="0" eaLnBrk="1" fontAlgn="base" latinLnBrk="0" hangingPunct="1">
              <a:lnSpc>
                <a:spcPts val="3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美商直銷大中華區總經理</a:t>
            </a:r>
          </a:p>
        </p:txBody>
      </p:sp>
      <p:pic>
        <p:nvPicPr>
          <p:cNvPr id="11" name="圖片 10" descr="一張含有 服裝, 人員, 牆, 休閒西裝外套 的圖片&#10;&#10;自動產生的描述">
            <a:extLst>
              <a:ext uri="{FF2B5EF4-FFF2-40B4-BE49-F238E27FC236}">
                <a16:creationId xmlns:a16="http://schemas.microsoft.com/office/drawing/2014/main" id="{B0B9F8C1-AD1B-6B3B-1098-42EF05B92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10417" r="7862" b="5231"/>
          <a:stretch/>
        </p:blipFill>
        <p:spPr>
          <a:xfrm>
            <a:off x="7075732" y="836712"/>
            <a:ext cx="3746500" cy="5784851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957DE539-5B37-11D7-1369-62AAF80D11FB}"/>
              </a:ext>
            </a:extLst>
          </p:cNvPr>
          <p:cNvSpPr txBox="1">
            <a:spLocks/>
          </p:cNvSpPr>
          <p:nvPr/>
        </p:nvSpPr>
        <p:spPr>
          <a:xfrm>
            <a:off x="1206596" y="1121442"/>
            <a:ext cx="9615636" cy="19402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  <a:defRPr/>
            </a:pPr>
            <a:r>
              <a:rPr lang="zh-TW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執行長</a:t>
            </a:r>
            <a:br>
              <a:rPr lang="en-US" altLang="zh-TW" sz="4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Chief Executive Officer</a:t>
            </a:r>
          </a:p>
          <a:p>
            <a:pPr>
              <a:lnSpc>
                <a:spcPts val="3600"/>
              </a:lnSpc>
              <a:defRPr/>
            </a:pPr>
            <a:r>
              <a:rPr lang="zh-TW" altLang="en-US" sz="32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陳唯亮</a:t>
            </a:r>
            <a:r>
              <a:rPr lang="en-US" altLang="zh-TW" sz="32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(Vergil Tan)</a:t>
            </a:r>
            <a:endParaRPr lang="zh-TW" altLang="en-US" sz="3200" b="1" dirty="0">
              <a:solidFill>
                <a:srgbClr val="000000">
                  <a:lumMod val="65000"/>
                  <a:lumOff val="3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  <a:defRPr/>
            </a:pPr>
            <a:endParaRPr lang="zh-TW" altLang="en-US" sz="2000" dirty="0">
              <a:solidFill>
                <a:srgbClr val="000000">
                  <a:lumMod val="65000"/>
                  <a:lumOff val="3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72649F0-C73A-4FC2-8B66-B5F2D899A197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  <p:pic>
        <p:nvPicPr>
          <p:cNvPr id="5" name="圖片 4" descr="一張含有 字型, 文字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E7C7A98E-500D-1051-81AB-6C594799D8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311112"/>
            <a:ext cx="882552" cy="5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2F3C-751F-2AF5-F6AB-3D8009DA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4325937A-99A2-D653-9B37-917352C51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D5A6FDF-1B98-A3F3-2F3B-54FB34641FCD}"/>
              </a:ext>
            </a:extLst>
          </p:cNvPr>
          <p:cNvGrpSpPr/>
          <p:nvPr/>
        </p:nvGrpSpPr>
        <p:grpSpPr>
          <a:xfrm>
            <a:off x="0" y="260648"/>
            <a:ext cx="12192000" cy="6408712"/>
            <a:chOff x="0" y="549777"/>
            <a:chExt cx="12192000" cy="6181923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1D6C18E3-1417-51CA-E6F8-1587AC5C0FAB}"/>
                </a:ext>
              </a:extLst>
            </p:cNvPr>
            <p:cNvSpPr/>
            <p:nvPr userDrawn="1"/>
          </p:nvSpPr>
          <p:spPr>
            <a:xfrm>
              <a:off x="0" y="647700"/>
              <a:ext cx="12192000" cy="60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77A272D9-37D7-D90C-EE65-8333E195000A}"/>
                </a:ext>
              </a:extLst>
            </p:cNvPr>
            <p:cNvSpPr/>
            <p:nvPr userDrawn="1"/>
          </p:nvSpPr>
          <p:spPr>
            <a:xfrm>
              <a:off x="0" y="549777"/>
              <a:ext cx="1655689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D8E8932C-49D0-7E08-8459-AE28C00CAE89}"/>
                </a:ext>
              </a:extLst>
            </p:cNvPr>
            <p:cNvSpPr/>
            <p:nvPr userDrawn="1"/>
          </p:nvSpPr>
          <p:spPr>
            <a:xfrm flipH="1">
              <a:off x="2472000" y="549777"/>
              <a:ext cx="9720000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33D190C-30E0-EB38-5A8B-4A1D83D9028B}"/>
              </a:ext>
            </a:extLst>
          </p:cNvPr>
          <p:cNvGrpSpPr/>
          <p:nvPr/>
        </p:nvGrpSpPr>
        <p:grpSpPr>
          <a:xfrm>
            <a:off x="717989" y="958515"/>
            <a:ext cx="10756023" cy="4961716"/>
            <a:chOff x="717989" y="686797"/>
            <a:chExt cx="10756023" cy="4961716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AE32B52C-5F51-1D05-545C-49D96E7E1463}"/>
                </a:ext>
              </a:extLst>
            </p:cNvPr>
            <p:cNvSpPr txBox="1">
              <a:spLocks/>
            </p:cNvSpPr>
            <p:nvPr/>
          </p:nvSpPr>
          <p:spPr>
            <a:xfrm>
              <a:off x="4629639" y="778544"/>
              <a:ext cx="5014416" cy="720602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46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zh-TW" altLang="en-US" sz="4400" b="1" cap="all" spc="2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全球首創餐量管理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11E5012-167C-33BD-8EA4-3CA117BB0359}"/>
                </a:ext>
              </a:extLst>
            </p:cNvPr>
            <p:cNvGrpSpPr/>
            <p:nvPr/>
          </p:nvGrpSpPr>
          <p:grpSpPr>
            <a:xfrm>
              <a:off x="717989" y="2726041"/>
              <a:ext cx="10756023" cy="2922472"/>
              <a:chOff x="1197055" y="3473192"/>
              <a:chExt cx="16134034" cy="4383708"/>
            </a:xfrm>
          </p:grpSpPr>
          <p:grpSp>
            <p:nvGrpSpPr>
              <p:cNvPr id="14" name="Group 6">
                <a:extLst>
                  <a:ext uri="{FF2B5EF4-FFF2-40B4-BE49-F238E27FC236}">
                    <a16:creationId xmlns:a16="http://schemas.microsoft.com/office/drawing/2014/main" id="{BFA18582-79C6-2252-5D8E-ECEEA6999E8F}"/>
                  </a:ext>
                </a:extLst>
              </p:cNvPr>
              <p:cNvGrpSpPr/>
              <p:nvPr/>
            </p:nvGrpSpPr>
            <p:grpSpPr>
              <a:xfrm>
                <a:off x="6817451" y="3473192"/>
                <a:ext cx="4796676" cy="4371008"/>
                <a:chOff x="0" y="-47625"/>
                <a:chExt cx="1263322" cy="1151212"/>
              </a:xfrm>
            </p:grpSpPr>
            <p:sp>
              <p:nvSpPr>
                <p:cNvPr id="24" name="Freeform 7">
                  <a:extLst>
                    <a:ext uri="{FF2B5EF4-FFF2-40B4-BE49-F238E27FC236}">
                      <a16:creationId xmlns:a16="http://schemas.microsoft.com/office/drawing/2014/main" id="{061C2FF3-79FB-DB11-A3FB-479613F574A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63322" cy="1103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322" h="1103587">
                      <a:moveTo>
                        <a:pt x="32280" y="0"/>
                      </a:moveTo>
                      <a:lnTo>
                        <a:pt x="1231042" y="0"/>
                      </a:lnTo>
                      <a:cubicBezTo>
                        <a:pt x="1239603" y="0"/>
                        <a:pt x="1247814" y="3401"/>
                        <a:pt x="1253867" y="9455"/>
                      </a:cubicBezTo>
                      <a:cubicBezTo>
                        <a:pt x="1259921" y="15508"/>
                        <a:pt x="1263322" y="23719"/>
                        <a:pt x="1263322" y="32280"/>
                      </a:cubicBezTo>
                      <a:lnTo>
                        <a:pt x="1263322" y="1071307"/>
                      </a:lnTo>
                      <a:cubicBezTo>
                        <a:pt x="1263322" y="1079868"/>
                        <a:pt x="1259921" y="1088078"/>
                        <a:pt x="1253867" y="1094132"/>
                      </a:cubicBezTo>
                      <a:cubicBezTo>
                        <a:pt x="1247814" y="1100186"/>
                        <a:pt x="1239603" y="1103587"/>
                        <a:pt x="1231042" y="1103587"/>
                      </a:cubicBezTo>
                      <a:lnTo>
                        <a:pt x="32280" y="1103587"/>
                      </a:lnTo>
                      <a:cubicBezTo>
                        <a:pt x="23719" y="1103587"/>
                        <a:pt x="15508" y="1100186"/>
                        <a:pt x="9455" y="1094132"/>
                      </a:cubicBezTo>
                      <a:cubicBezTo>
                        <a:pt x="3401" y="1088078"/>
                        <a:pt x="0" y="1079868"/>
                        <a:pt x="0" y="1071307"/>
                      </a:cubicBezTo>
                      <a:lnTo>
                        <a:pt x="0" y="32280"/>
                      </a:lnTo>
                      <a:cubicBezTo>
                        <a:pt x="0" y="23719"/>
                        <a:pt x="3401" y="15508"/>
                        <a:pt x="9455" y="9455"/>
                      </a:cubicBezTo>
                      <a:cubicBezTo>
                        <a:pt x="15508" y="3401"/>
                        <a:pt x="23719" y="0"/>
                        <a:pt x="32280" y="0"/>
                      </a:cubicBezTo>
                      <a:close/>
                    </a:path>
                  </a:pathLst>
                </a:custGeom>
                <a:solidFill>
                  <a:srgbClr val="FFD8EE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 sz="1200"/>
                </a:p>
              </p:txBody>
            </p:sp>
            <p:sp>
              <p:nvSpPr>
                <p:cNvPr id="25" name="TextBox 8">
                  <a:extLst>
                    <a:ext uri="{FF2B5EF4-FFF2-40B4-BE49-F238E27FC236}">
                      <a16:creationId xmlns:a16="http://schemas.microsoft.com/office/drawing/2014/main" id="{58765F3E-7AD6-9B70-E40E-C1E8897E66F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263322" cy="1151212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2333"/>
                    </a:lnSpc>
                  </a:pPr>
                  <a:endParaRPr sz="1200"/>
                </a:p>
              </p:txBody>
            </p:sp>
          </p:grpSp>
          <p:grpSp>
            <p:nvGrpSpPr>
              <p:cNvPr id="15" name="Group 11">
                <a:extLst>
                  <a:ext uri="{FF2B5EF4-FFF2-40B4-BE49-F238E27FC236}">
                    <a16:creationId xmlns:a16="http://schemas.microsoft.com/office/drawing/2014/main" id="{E4BFDD4B-6683-49CC-22A3-E9E4DA27E16B}"/>
                  </a:ext>
                </a:extLst>
              </p:cNvPr>
              <p:cNvGrpSpPr/>
              <p:nvPr/>
            </p:nvGrpSpPr>
            <p:grpSpPr>
              <a:xfrm>
                <a:off x="12534413" y="3473192"/>
                <a:ext cx="4796676" cy="4371008"/>
                <a:chOff x="0" y="-47625"/>
                <a:chExt cx="1263322" cy="1151212"/>
              </a:xfrm>
            </p:grpSpPr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E3983EE7-9515-04DB-9E61-CDC8035281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63322" cy="1103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322" h="1103587">
                      <a:moveTo>
                        <a:pt x="32280" y="0"/>
                      </a:moveTo>
                      <a:lnTo>
                        <a:pt x="1231042" y="0"/>
                      </a:lnTo>
                      <a:cubicBezTo>
                        <a:pt x="1239603" y="0"/>
                        <a:pt x="1247814" y="3401"/>
                        <a:pt x="1253867" y="9455"/>
                      </a:cubicBezTo>
                      <a:cubicBezTo>
                        <a:pt x="1259921" y="15508"/>
                        <a:pt x="1263322" y="23719"/>
                        <a:pt x="1263322" y="32280"/>
                      </a:cubicBezTo>
                      <a:lnTo>
                        <a:pt x="1263322" y="1071307"/>
                      </a:lnTo>
                      <a:cubicBezTo>
                        <a:pt x="1263322" y="1079868"/>
                        <a:pt x="1259921" y="1088078"/>
                        <a:pt x="1253867" y="1094132"/>
                      </a:cubicBezTo>
                      <a:cubicBezTo>
                        <a:pt x="1247814" y="1100186"/>
                        <a:pt x="1239603" y="1103587"/>
                        <a:pt x="1231042" y="1103587"/>
                      </a:cubicBezTo>
                      <a:lnTo>
                        <a:pt x="32280" y="1103587"/>
                      </a:lnTo>
                      <a:cubicBezTo>
                        <a:pt x="23719" y="1103587"/>
                        <a:pt x="15508" y="1100186"/>
                        <a:pt x="9455" y="1094132"/>
                      </a:cubicBezTo>
                      <a:cubicBezTo>
                        <a:pt x="3401" y="1088078"/>
                        <a:pt x="0" y="1079868"/>
                        <a:pt x="0" y="1071307"/>
                      </a:cubicBezTo>
                      <a:lnTo>
                        <a:pt x="0" y="32280"/>
                      </a:lnTo>
                      <a:cubicBezTo>
                        <a:pt x="0" y="23719"/>
                        <a:pt x="3401" y="15508"/>
                        <a:pt x="9455" y="9455"/>
                      </a:cubicBezTo>
                      <a:cubicBezTo>
                        <a:pt x="15508" y="3401"/>
                        <a:pt x="23719" y="0"/>
                        <a:pt x="32280" y="0"/>
                      </a:cubicBezTo>
                      <a:close/>
                    </a:path>
                  </a:pathLst>
                </a:custGeom>
                <a:solidFill>
                  <a:srgbClr val="FFD8EE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 sz="1200"/>
                </a:p>
              </p:txBody>
            </p:sp>
            <p:sp>
              <p:nvSpPr>
                <p:cNvPr id="23" name="TextBox 13">
                  <a:extLst>
                    <a:ext uri="{FF2B5EF4-FFF2-40B4-BE49-F238E27FC236}">
                      <a16:creationId xmlns:a16="http://schemas.microsoft.com/office/drawing/2014/main" id="{F396508C-11E3-1466-036A-064D590A2AE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263322" cy="1151212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2333"/>
                    </a:lnSpc>
                  </a:pPr>
                  <a:endParaRPr sz="1200"/>
                </a:p>
              </p:txBody>
            </p:sp>
          </p:grpSp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7B8D1174-38EC-7A71-F477-9E8CF2494BEC}"/>
                  </a:ext>
                </a:extLst>
              </p:cNvPr>
              <p:cNvGrpSpPr/>
              <p:nvPr/>
            </p:nvGrpSpPr>
            <p:grpSpPr>
              <a:xfrm>
                <a:off x="1197055" y="3485892"/>
                <a:ext cx="4796676" cy="4371008"/>
                <a:chOff x="0" y="-47625"/>
                <a:chExt cx="1263322" cy="1151212"/>
              </a:xfrm>
            </p:grpSpPr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2BAC0295-7A3C-147B-CE54-423455F9C5E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63322" cy="1103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322" h="1103587">
                      <a:moveTo>
                        <a:pt x="32280" y="0"/>
                      </a:moveTo>
                      <a:lnTo>
                        <a:pt x="1231042" y="0"/>
                      </a:lnTo>
                      <a:cubicBezTo>
                        <a:pt x="1239603" y="0"/>
                        <a:pt x="1247814" y="3401"/>
                        <a:pt x="1253867" y="9455"/>
                      </a:cubicBezTo>
                      <a:cubicBezTo>
                        <a:pt x="1259921" y="15508"/>
                        <a:pt x="1263322" y="23719"/>
                        <a:pt x="1263322" y="32280"/>
                      </a:cubicBezTo>
                      <a:lnTo>
                        <a:pt x="1263322" y="1071307"/>
                      </a:lnTo>
                      <a:cubicBezTo>
                        <a:pt x="1263322" y="1079868"/>
                        <a:pt x="1259921" y="1088078"/>
                        <a:pt x="1253867" y="1094132"/>
                      </a:cubicBezTo>
                      <a:cubicBezTo>
                        <a:pt x="1247814" y="1100186"/>
                        <a:pt x="1239603" y="1103587"/>
                        <a:pt x="1231042" y="1103587"/>
                      </a:cubicBezTo>
                      <a:lnTo>
                        <a:pt x="32280" y="1103587"/>
                      </a:lnTo>
                      <a:cubicBezTo>
                        <a:pt x="23719" y="1103587"/>
                        <a:pt x="15508" y="1100186"/>
                        <a:pt x="9455" y="1094132"/>
                      </a:cubicBezTo>
                      <a:cubicBezTo>
                        <a:pt x="3401" y="1088078"/>
                        <a:pt x="0" y="1079868"/>
                        <a:pt x="0" y="1071307"/>
                      </a:cubicBezTo>
                      <a:lnTo>
                        <a:pt x="0" y="32280"/>
                      </a:lnTo>
                      <a:cubicBezTo>
                        <a:pt x="0" y="23719"/>
                        <a:pt x="3401" y="15508"/>
                        <a:pt x="9455" y="9455"/>
                      </a:cubicBezTo>
                      <a:cubicBezTo>
                        <a:pt x="15508" y="3401"/>
                        <a:pt x="23719" y="0"/>
                        <a:pt x="32280" y="0"/>
                      </a:cubicBezTo>
                      <a:close/>
                    </a:path>
                  </a:pathLst>
                </a:custGeom>
                <a:solidFill>
                  <a:srgbClr val="FFD8EE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TW" altLang="en-US" sz="1200"/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597C4AE9-E9AB-9A0D-BD89-1B168FD095C2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263322" cy="1151212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2333"/>
                    </a:lnSpc>
                  </a:pPr>
                  <a:endParaRPr sz="1200"/>
                </a:p>
              </p:txBody>
            </p:sp>
          </p:grpSp>
          <p:pic>
            <p:nvPicPr>
              <p:cNvPr id="17" name="內容版面配置區 7">
                <a:extLst>
                  <a:ext uri="{FF2B5EF4-FFF2-40B4-BE49-F238E27FC236}">
                    <a16:creationId xmlns:a16="http://schemas.microsoft.com/office/drawing/2014/main" id="{FC030188-C5A4-FFA3-9262-C97AEE635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6" r="7586"/>
              <a:stretch/>
            </p:blipFill>
            <p:spPr>
              <a:xfrm>
                <a:off x="1331979" y="3751404"/>
                <a:ext cx="4451602" cy="393675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0E872D57-6C1C-AB09-E0FC-BA3802D0DB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59" t="26827" r="-1159" b="1389"/>
              <a:stretch/>
            </p:blipFill>
            <p:spPr>
              <a:xfrm>
                <a:off x="7042878" y="3734588"/>
                <a:ext cx="4451602" cy="395357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285D5C5-1E1D-5ABF-974D-6C90CD2AE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08" b="4508"/>
              <a:stretch/>
            </p:blipFill>
            <p:spPr>
              <a:xfrm>
                <a:off x="12725400" y="3771901"/>
                <a:ext cx="4374199" cy="39162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2FDC8E5C-4978-C794-5BFB-831B4D23FA4B}"/>
                </a:ext>
              </a:extLst>
            </p:cNvPr>
            <p:cNvSpPr txBox="1">
              <a:spLocks/>
            </p:cNvSpPr>
            <p:nvPr/>
          </p:nvSpPr>
          <p:spPr>
            <a:xfrm>
              <a:off x="8330829" y="2228252"/>
              <a:ext cx="2988856" cy="365760"/>
            </a:xfrm>
            <a:prstGeom prst="rect">
              <a:avLst/>
            </a:prstGeom>
            <a:solidFill>
              <a:srgbClr val="FF99CC"/>
            </a:solidFill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46">
                <a:spcBef>
                  <a:spcPts val="1000"/>
                </a:spcBef>
                <a:defRPr/>
              </a:pP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不用動</a:t>
              </a:r>
              <a:r>
                <a:rPr lang="en-US" altLang="zh-TW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.</a:t>
              </a: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減肉肉</a:t>
              </a:r>
              <a:br>
                <a:rPr lang="zh-TW" altLang="en-US" sz="3000" spc="400" dirty="0">
                  <a:solidFill>
                    <a:srgbClr val="000000"/>
                  </a:solidFill>
                  <a:latin typeface="Microsoft JhengHei UI"/>
                  <a:ea typeface="Microsoft JhengHei UI"/>
                </a:rPr>
              </a:br>
              <a:endParaRPr lang="zh-TW" altLang="en-US" sz="2000" spc="200" dirty="0">
                <a:solidFill>
                  <a:srgbClr val="FFFFFF"/>
                </a:solidFill>
                <a:latin typeface="Noto Sans CJK TC Bold"/>
              </a:endParaRPr>
            </a:p>
          </p:txBody>
        </p:sp>
        <p:sp>
          <p:nvSpPr>
            <p:cNvPr id="11" name="Text Placeholder 6">
              <a:extLst>
                <a:ext uri="{FF2B5EF4-FFF2-40B4-BE49-F238E27FC236}">
                  <a16:creationId xmlns:a16="http://schemas.microsoft.com/office/drawing/2014/main" id="{58811735-C4B0-9360-1744-F64E1BB7D297}"/>
                </a:ext>
              </a:extLst>
            </p:cNvPr>
            <p:cNvSpPr txBox="1">
              <a:spLocks/>
            </p:cNvSpPr>
            <p:nvPr/>
          </p:nvSpPr>
          <p:spPr>
            <a:xfrm>
              <a:off x="4574176" y="2237677"/>
              <a:ext cx="2988856" cy="365760"/>
            </a:xfrm>
            <a:prstGeom prst="rect">
              <a:avLst/>
            </a:prstGeom>
            <a:solidFill>
              <a:srgbClr val="FF99CC"/>
            </a:solidFill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46">
                <a:spcBef>
                  <a:spcPts val="1000"/>
                </a:spcBef>
                <a:defRPr/>
              </a:pP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喝神飲</a:t>
              </a:r>
              <a:r>
                <a:rPr lang="en-US" altLang="zh-TW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.</a:t>
              </a: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減肉肉</a:t>
              </a:r>
              <a:br>
                <a:rPr lang="zh-TW" altLang="en-US" sz="3000" b="1" spc="400" dirty="0">
                  <a:solidFill>
                    <a:srgbClr val="000000"/>
                  </a:solidFill>
                  <a:latin typeface="Microsoft JhengHei UI"/>
                  <a:ea typeface="Microsoft JhengHei UI"/>
                </a:rPr>
              </a:br>
              <a:endParaRPr lang="zh-TW" altLang="en-US" sz="2000" b="1" spc="200" dirty="0">
                <a:solidFill>
                  <a:srgbClr val="FFFFFF"/>
                </a:solidFill>
                <a:latin typeface="Noto Sans CJK TC Bold"/>
              </a:endParaRPr>
            </a:p>
          </p:txBody>
        </p:sp>
        <p:sp>
          <p:nvSpPr>
            <p:cNvPr id="12" name="Text Placeholder 6">
              <a:extLst>
                <a:ext uri="{FF2B5EF4-FFF2-40B4-BE49-F238E27FC236}">
                  <a16:creationId xmlns:a16="http://schemas.microsoft.com/office/drawing/2014/main" id="{79CB13BB-0A95-3252-59B3-974633BA8ED6}"/>
                </a:ext>
              </a:extLst>
            </p:cNvPr>
            <p:cNvSpPr txBox="1">
              <a:spLocks/>
            </p:cNvSpPr>
            <p:nvPr/>
          </p:nvSpPr>
          <p:spPr>
            <a:xfrm>
              <a:off x="797377" y="2246143"/>
              <a:ext cx="2988856" cy="365760"/>
            </a:xfrm>
            <a:prstGeom prst="rect">
              <a:avLst/>
            </a:prstGeom>
            <a:solidFill>
              <a:srgbClr val="FF99CC"/>
            </a:solidFill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46">
                <a:spcBef>
                  <a:spcPts val="1000"/>
                </a:spcBef>
                <a:defRPr/>
              </a:pP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吃肉肉</a:t>
              </a:r>
              <a:r>
                <a:rPr lang="en-US" altLang="zh-TW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.</a:t>
              </a:r>
              <a:r>
                <a:rPr lang="zh-TW" altLang="en-US" sz="3000" b="1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/>
                  <a:ea typeface="Microsoft JhengHei UI"/>
                </a:rPr>
                <a:t>減肉肉</a:t>
              </a:r>
              <a:br>
                <a:rPr lang="zh-TW" altLang="en-US" sz="3000" spc="400" dirty="0">
                  <a:solidFill>
                    <a:srgbClr val="000000"/>
                  </a:solidFill>
                  <a:latin typeface="Microsoft JhengHei UI"/>
                  <a:ea typeface="Microsoft JhengHei UI"/>
                </a:rPr>
              </a:br>
              <a:endParaRPr lang="zh-TW" altLang="en-US" sz="2000" spc="200" dirty="0">
                <a:solidFill>
                  <a:srgbClr val="FFFFFF"/>
                </a:solidFill>
                <a:latin typeface="Noto Sans CJK TC Bold"/>
              </a:endParaRPr>
            </a:p>
          </p:txBody>
        </p:sp>
        <p:sp>
          <p:nvSpPr>
            <p:cNvPr id="13" name="文字方塊 26">
              <a:extLst>
                <a:ext uri="{FF2B5EF4-FFF2-40B4-BE49-F238E27FC236}">
                  <a16:creationId xmlns:a16="http://schemas.microsoft.com/office/drawing/2014/main" id="{AAE3A115-D909-42E5-D610-8968D81160BE}"/>
                </a:ext>
              </a:extLst>
            </p:cNvPr>
            <p:cNvSpPr txBox="1"/>
            <p:nvPr/>
          </p:nvSpPr>
          <p:spPr>
            <a:xfrm>
              <a:off x="1882668" y="686797"/>
              <a:ext cx="2775119" cy="913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334" b="1" dirty="0">
                  <a:solidFill>
                    <a:schemeClr val="bg1"/>
                  </a:solidFill>
                  <a:highlight>
                    <a:srgbClr val="FF99CC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閃朔</a:t>
              </a:r>
              <a:r>
                <a:rPr lang="en-US" altLang="zh-TW" sz="5334" b="1" dirty="0">
                  <a:solidFill>
                    <a:schemeClr val="bg1"/>
                  </a:solidFill>
                  <a:highlight>
                    <a:srgbClr val="FF99CC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367</a:t>
              </a:r>
            </a:p>
          </p:txBody>
        </p:sp>
      </p:grpSp>
      <p:pic>
        <p:nvPicPr>
          <p:cNvPr id="26" name="圖片 25" descr="一張含有 文字, 海報, 圖形, 平面設計 的圖片&#10;&#10;AI 產生的內容可能不正確。">
            <a:extLst>
              <a:ext uri="{FF2B5EF4-FFF2-40B4-BE49-F238E27FC236}">
                <a16:creationId xmlns:a16="http://schemas.microsoft.com/office/drawing/2014/main" id="{E93577F4-80C2-19F9-ABA2-5A3260A66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291296"/>
            <a:ext cx="1008112" cy="1008112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4BD1D94-04D0-C618-6B2A-77EB0347B59D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4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718058" y="494001"/>
            <a:ext cx="338455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DD09DD"/>
                </a:solidFill>
                <a:latin typeface="Noto Sans Mono CJK HK"/>
                <a:cs typeface="Noto Sans Mono CJK HK"/>
              </a:rPr>
              <a:t>從身體的根本代謝</a:t>
            </a:r>
            <a:r>
              <a:rPr sz="3200" spc="-235" dirty="0">
                <a:solidFill>
                  <a:srgbClr val="DD09DD"/>
                </a:solidFill>
              </a:rPr>
              <a:t>,</a:t>
            </a:r>
            <a:r>
              <a:rPr sz="3200" dirty="0">
                <a:solidFill>
                  <a:srgbClr val="DD09DD"/>
                </a:solidFill>
                <a:latin typeface="Noto Sans Mono CJK HK"/>
                <a:cs typeface="Noto Sans Mono CJK HK"/>
              </a:rPr>
              <a:t>獲得改善與年輕化</a:t>
            </a:r>
            <a:r>
              <a:rPr sz="3200" spc="-235" dirty="0">
                <a:solidFill>
                  <a:srgbClr val="DD09DD"/>
                </a:solidFill>
              </a:rPr>
              <a:t>,</a:t>
            </a:r>
            <a:endParaRPr sz="3200" dirty="0">
              <a:latin typeface="Noto Sans Mono CJK HK"/>
              <a:cs typeface="Noto Sans Mono CJK H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924" y="1820734"/>
            <a:ext cx="307657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dirty="0">
                <a:solidFill>
                  <a:srgbClr val="DD09DD"/>
                </a:solidFill>
                <a:latin typeface="Noto Sans Mono CJK HK"/>
                <a:cs typeface="Noto Sans Mono CJK HK"/>
              </a:rPr>
              <a:t>『瘦』</a:t>
            </a:r>
            <a:r>
              <a:rPr sz="3200" b="1" spc="-95" dirty="0">
                <a:solidFill>
                  <a:srgbClr val="DD09DD"/>
                </a:solidFill>
                <a:latin typeface="Noto Sans CJK HK"/>
                <a:cs typeface="Noto Sans CJK HK"/>
              </a:rPr>
              <a:t>, </a:t>
            </a:r>
            <a:r>
              <a:rPr sz="3200" b="1" spc="-15" dirty="0">
                <a:solidFill>
                  <a:srgbClr val="DD09DD"/>
                </a:solidFill>
                <a:latin typeface="Noto Sans Mono CJK HK"/>
                <a:cs typeface="Noto Sans Mono CJK HK"/>
              </a:rPr>
              <a:t>是附贈並</a:t>
            </a:r>
            <a:r>
              <a:rPr sz="3200" b="1" dirty="0">
                <a:solidFill>
                  <a:srgbClr val="DD09DD"/>
                </a:solidFill>
                <a:latin typeface="Noto Sans Mono CJK HK"/>
                <a:cs typeface="Noto Sans Mono CJK HK"/>
              </a:rPr>
              <a:t>送給你的禮物</a:t>
            </a:r>
            <a:r>
              <a:rPr sz="3200" b="1" spc="330" dirty="0">
                <a:solidFill>
                  <a:srgbClr val="DD09DD"/>
                </a:solidFill>
                <a:latin typeface="Noto Sans CJK HK"/>
                <a:cs typeface="Noto Sans CJK HK"/>
              </a:rPr>
              <a:t>!!</a:t>
            </a:r>
            <a:endParaRPr sz="3200" dirty="0">
              <a:latin typeface="Noto Sans CJK HK"/>
              <a:cs typeface="Noto Sans CJK HK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643" y="3061051"/>
            <a:ext cx="3547320" cy="3212458"/>
          </a:xfrm>
          <a:prstGeom prst="rect">
            <a:avLst/>
          </a:prstGeom>
        </p:spPr>
      </p:pic>
      <p:pic>
        <p:nvPicPr>
          <p:cNvPr id="23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8119" y="380999"/>
            <a:ext cx="5263202" cy="5828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CD21-4A66-3863-F2EA-EE4EB543D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ew picture">
            <a:extLst>
              <a:ext uri="{FF2B5EF4-FFF2-40B4-BE49-F238E27FC236}">
                <a16:creationId xmlns:a16="http://schemas.microsoft.com/office/drawing/2014/main" id="{1FD76D20-B2F0-B530-A914-1D39547EA9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84308" cy="6858000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4C30B0-7B79-62FA-C6B8-13990359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" y="188640"/>
            <a:ext cx="12176614" cy="648072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09978F63-D900-B899-7CEB-D6EDE2919A13}"/>
              </a:ext>
            </a:extLst>
          </p:cNvPr>
          <p:cNvSpPr txBox="1">
            <a:spLocks/>
          </p:cNvSpPr>
          <p:nvPr/>
        </p:nvSpPr>
        <p:spPr>
          <a:xfrm>
            <a:off x="1083788" y="1243064"/>
            <a:ext cx="10315035" cy="11709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愛樂唯國際榮譽主席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Honorary Chairman</a:t>
            </a:r>
            <a:b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王鴻鈞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(Jakie Wang)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2D8A32D6-A6D1-E15B-BC91-9E12124334F9}"/>
              </a:ext>
            </a:extLst>
          </p:cNvPr>
          <p:cNvSpPr txBox="1">
            <a:spLocks/>
          </p:cNvSpPr>
          <p:nvPr/>
        </p:nvSpPr>
        <p:spPr>
          <a:xfrm>
            <a:off x="1083787" y="2492896"/>
            <a:ext cx="10315036" cy="4062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經歷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晶宜科技董事長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(2000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至今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智晶光電董事長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(2005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至今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鴻丞投資董事長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森宇投資董事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卓越成就  帶領公司：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2017~2024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連續八年産品榮獲台灣精品獎。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榮獲中華民國第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41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届創業楷模。</a:t>
            </a:r>
          </a:p>
          <a:p>
            <a:pPr marL="18034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2015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榮獲全球百大科技研發獎。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 descr="一張含有 服裝, 人員, 牆, 人的臉孔 的圖片&#10;&#10;自動產生的描述">
            <a:extLst>
              <a:ext uri="{FF2B5EF4-FFF2-40B4-BE49-F238E27FC236}">
                <a16:creationId xmlns:a16="http://schemas.microsoft.com/office/drawing/2014/main" id="{A1E3CD32-B388-1230-9A79-872C1FD62D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1" t="11972" r="7518" b="7421"/>
          <a:stretch>
            <a:fillRect/>
          </a:stretch>
        </p:blipFill>
        <p:spPr>
          <a:xfrm>
            <a:off x="7211827" y="597602"/>
            <a:ext cx="3628750" cy="5976664"/>
          </a:xfrm>
          <a:prstGeom prst="rect">
            <a:avLst/>
          </a:prstGeom>
        </p:spPr>
      </p:pic>
      <p:pic>
        <p:nvPicPr>
          <p:cNvPr id="10" name="Picture 2" descr="智晶近眼裝置 第三季量產出貨 - 證券 - 工商時報">
            <a:extLst>
              <a:ext uri="{FF2B5EF4-FFF2-40B4-BE49-F238E27FC236}">
                <a16:creationId xmlns:a16="http://schemas.microsoft.com/office/drawing/2014/main" id="{0D129E5F-6FF7-3968-099B-A2CF7AF7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00" y="3356992"/>
            <a:ext cx="207116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D4482E-3B82-A097-3C0A-5131822AA70E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  <p:pic>
        <p:nvPicPr>
          <p:cNvPr id="6" name="圖片 5" descr="一張含有 字型, 文字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A612126E-796A-0C0F-3EF4-63DAE48538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311112"/>
            <a:ext cx="882552" cy="5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82A1E-BAB3-4367-8DB7-960D7DF9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E4B462DA-45A6-466D-4F5E-B909B3A97C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84308" cy="6858000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0146E3-D817-BE68-74D4-68156D15B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3" y="188640"/>
            <a:ext cx="12184307" cy="64807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791B2AB-6D99-0755-090D-97944934B818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  <p:pic>
        <p:nvPicPr>
          <p:cNvPr id="10" name="圖片 9" descr="一張含有 字型, 文字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D37C45E6-8594-1937-736B-260EBEE696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311112"/>
            <a:ext cx="882552" cy="5729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1A631E-C415-83E2-6A64-8544CF0B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34" y="0"/>
            <a:ext cx="10185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8460-6A93-ABA0-A62D-594CBC1B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0A8CE244-673F-E901-048D-23E26F87B3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B8D8396-D619-2F82-8638-6A32A54C969C}"/>
              </a:ext>
            </a:extLst>
          </p:cNvPr>
          <p:cNvGrpSpPr/>
          <p:nvPr/>
        </p:nvGrpSpPr>
        <p:grpSpPr>
          <a:xfrm>
            <a:off x="0" y="260648"/>
            <a:ext cx="12192000" cy="6408712"/>
            <a:chOff x="0" y="549777"/>
            <a:chExt cx="12192000" cy="6181923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F9CE0637-4FBE-CAB2-5694-F758901B0FB1}"/>
                </a:ext>
              </a:extLst>
            </p:cNvPr>
            <p:cNvSpPr/>
            <p:nvPr userDrawn="1"/>
          </p:nvSpPr>
          <p:spPr>
            <a:xfrm>
              <a:off x="0" y="647700"/>
              <a:ext cx="12192000" cy="60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B45257AA-8FB7-4810-CE02-184F6F21A235}"/>
                </a:ext>
              </a:extLst>
            </p:cNvPr>
            <p:cNvSpPr/>
            <p:nvPr userDrawn="1"/>
          </p:nvSpPr>
          <p:spPr>
            <a:xfrm>
              <a:off x="0" y="549777"/>
              <a:ext cx="1655689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01D51E3D-6839-4A6F-DF46-02383C800354}"/>
                </a:ext>
              </a:extLst>
            </p:cNvPr>
            <p:cNvSpPr/>
            <p:nvPr userDrawn="1"/>
          </p:nvSpPr>
          <p:spPr>
            <a:xfrm flipH="1">
              <a:off x="2472000" y="549777"/>
              <a:ext cx="9720000" cy="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3F343E0B-E250-EE74-D0CD-15856D98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04" y="788090"/>
            <a:ext cx="8332252" cy="555483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E6F3E3C-2980-9D72-C1F6-03E46CE03786}"/>
              </a:ext>
            </a:extLst>
          </p:cNvPr>
          <p:cNvSpPr/>
          <p:nvPr/>
        </p:nvSpPr>
        <p:spPr>
          <a:xfrm rot="5400000">
            <a:off x="2105011" y="-699271"/>
            <a:ext cx="6192195" cy="84010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60000">
                <a:srgbClr val="FFFFFF"/>
              </a:gs>
              <a:gs pos="100000">
                <a:schemeClr val="tx2">
                  <a:lumMod val="0"/>
                  <a:lumOff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996EFEC6-7BB3-2FA9-56CD-E61E77DE5D14}"/>
              </a:ext>
            </a:extLst>
          </p:cNvPr>
          <p:cNvSpPr txBox="1">
            <a:spLocks/>
          </p:cNvSpPr>
          <p:nvPr/>
        </p:nvSpPr>
        <p:spPr>
          <a:xfrm>
            <a:off x="919716" y="633597"/>
            <a:ext cx="10049540" cy="1080903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17375E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r>
              <a:rPr lang="zh-TW" altLang="en-US" b="1" dirty="0">
                <a:solidFill>
                  <a:srgbClr val="18B7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把健康變簡單</a:t>
            </a:r>
          </a:p>
        </p:txBody>
      </p:sp>
      <p:sp>
        <p:nvSpPr>
          <p:cNvPr id="18" name="文字版面配置區 2">
            <a:extLst>
              <a:ext uri="{FF2B5EF4-FFF2-40B4-BE49-F238E27FC236}">
                <a16:creationId xmlns:a16="http://schemas.microsoft.com/office/drawing/2014/main" id="{754242A0-8E61-D1D5-F2A7-85F9849CFF68}"/>
              </a:ext>
            </a:extLst>
          </p:cNvPr>
          <p:cNvSpPr txBox="1">
            <a:spLocks/>
          </p:cNvSpPr>
          <p:nvPr/>
        </p:nvSpPr>
        <p:spPr>
          <a:xfrm>
            <a:off x="919716" y="1714500"/>
            <a:ext cx="7264516" cy="4378796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4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培養不容易，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好喝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的產品將成為誘因來加速習慣養成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44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太複雜的產品記不住，品項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簡單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化更能融入生活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44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生活忙碌講求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效率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，方便好攜帶可隨時補充與分享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44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品牌眾多難以選擇，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專業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化的商品受歡迎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7CDA2-FAEF-903C-02B9-F8E0477C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6DE87993-2E1C-8507-7B93-3AAA207232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84308" cy="6858000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9599D3-5C11-7632-2835-2AAECB08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" y="188640"/>
            <a:ext cx="12184307" cy="64807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0F0F18-2BD9-13A3-42AD-6884BF9E73FB}"/>
              </a:ext>
            </a:extLst>
          </p:cNvPr>
          <p:cNvSpPr txBox="1"/>
          <p:nvPr/>
        </p:nvSpPr>
        <p:spPr>
          <a:xfrm>
            <a:off x="436572" y="6342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F0"/>
                </a:solidFill>
                <a:latin typeface="Hanyi Senty Meadow" panose="02000500000000000000" pitchFamily="2" charset="-120"/>
                <a:ea typeface="Hanyi Senty Meadow" panose="02000500000000000000" pitchFamily="2" charset="-120"/>
              </a:rPr>
              <a:t>mata</a:t>
            </a:r>
            <a:endParaRPr lang="zh-TW" altLang="en-US" b="1" dirty="0">
              <a:solidFill>
                <a:srgbClr val="00B0F0"/>
              </a:solidFill>
              <a:latin typeface="Hanyi Senty Meadow" panose="02000500000000000000" pitchFamily="2" charset="-120"/>
              <a:ea typeface="Hanyi Senty Meadow" panose="02000500000000000000" pitchFamily="2" charset="-120"/>
            </a:endParaRPr>
          </a:p>
        </p:txBody>
      </p:sp>
      <p:pic>
        <p:nvPicPr>
          <p:cNvPr id="10" name="圖片 9" descr="一張含有 字型, 文字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F8F30DFB-939F-EB45-300D-5DEC9CFAD6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311112"/>
            <a:ext cx="882552" cy="57298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B70E5D03-E119-3965-B700-961D0E4752C5}"/>
              </a:ext>
            </a:extLst>
          </p:cNvPr>
          <p:cNvGrpSpPr/>
          <p:nvPr/>
        </p:nvGrpSpPr>
        <p:grpSpPr>
          <a:xfrm>
            <a:off x="995495" y="2320553"/>
            <a:ext cx="10241161" cy="2601850"/>
            <a:chOff x="838739" y="2108195"/>
            <a:chExt cx="10707067" cy="27683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D8B7025-B08B-9D9B-814E-9974C2950FA8}"/>
                </a:ext>
              </a:extLst>
            </p:cNvPr>
            <p:cNvGrpSpPr/>
            <p:nvPr/>
          </p:nvGrpSpPr>
          <p:grpSpPr>
            <a:xfrm>
              <a:off x="838739" y="2108196"/>
              <a:ext cx="1930400" cy="2768348"/>
              <a:chOff x="1300066" y="3276978"/>
              <a:chExt cx="2895600" cy="4152522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AB537E2-1456-EB1C-3E9B-DB4AB5C87E5C}"/>
                  </a:ext>
                </a:extLst>
              </p:cNvPr>
              <p:cNvSpPr/>
              <p:nvPr/>
            </p:nvSpPr>
            <p:spPr>
              <a:xfrm>
                <a:off x="1300066" y="3276978"/>
                <a:ext cx="2895600" cy="4152522"/>
              </a:xfrm>
              <a:prstGeom prst="rect">
                <a:avLst/>
              </a:prstGeom>
              <a:solidFill>
                <a:srgbClr val="FFFFFB"/>
              </a:solidFill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09630"/>
                <a:endParaRPr lang="zh-TW" altLang="en-US" sz="120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19" name="圖片 18" descr="一張含有 寫生, 圖畫, 黑色, 藝術 的圖片&#10;&#10;自動產生的描述">
                <a:extLst>
                  <a:ext uri="{FF2B5EF4-FFF2-40B4-BE49-F238E27FC236}">
                    <a16:creationId xmlns:a16="http://schemas.microsoft.com/office/drawing/2014/main" id="{46C52A79-6D5E-BBA6-1C26-FF6FF38E1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5044" y="4037297"/>
                <a:ext cx="2680622" cy="2631884"/>
              </a:xfrm>
              <a:prstGeom prst="rect">
                <a:avLst/>
              </a:prstGeom>
            </p:spPr>
          </p:pic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88D0A64-ADD9-DE73-62FC-68FA14430187}"/>
                </a:ext>
              </a:extLst>
            </p:cNvPr>
            <p:cNvGrpSpPr/>
            <p:nvPr/>
          </p:nvGrpSpPr>
          <p:grpSpPr>
            <a:xfrm>
              <a:off x="3679153" y="2108195"/>
              <a:ext cx="1930400" cy="2768348"/>
              <a:chOff x="5560685" y="3276978"/>
              <a:chExt cx="2895600" cy="415252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1839A62-EDC8-2102-3390-C094E92DC8A2}"/>
                  </a:ext>
                </a:extLst>
              </p:cNvPr>
              <p:cNvSpPr/>
              <p:nvPr/>
            </p:nvSpPr>
            <p:spPr>
              <a:xfrm>
                <a:off x="5560685" y="3276978"/>
                <a:ext cx="2895600" cy="4152522"/>
              </a:xfrm>
              <a:prstGeom prst="rect">
                <a:avLst/>
              </a:prstGeom>
              <a:solidFill>
                <a:srgbClr val="FFFFFB"/>
              </a:solidFill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09630"/>
                <a:endParaRPr lang="zh-TW" altLang="en-US" sz="120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17" name="圖片 16" descr="一張含有 圖畫, 寫生, 黑色, 藝術 的圖片&#10;&#10;自動產生的描述">
                <a:extLst>
                  <a:ext uri="{FF2B5EF4-FFF2-40B4-BE49-F238E27FC236}">
                    <a16:creationId xmlns:a16="http://schemas.microsoft.com/office/drawing/2014/main" id="{6E97CE83-B36E-9B00-C220-8077EED8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361" y="4111112"/>
                <a:ext cx="2852924" cy="2502565"/>
              </a:xfrm>
              <a:prstGeom prst="rect">
                <a:avLst/>
              </a:prstGeom>
            </p:spPr>
          </p:pic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24C0B58-8D0D-2EA5-E289-9911B4EB3195}"/>
                </a:ext>
              </a:extLst>
            </p:cNvPr>
            <p:cNvGrpSpPr/>
            <p:nvPr/>
          </p:nvGrpSpPr>
          <p:grpSpPr>
            <a:xfrm>
              <a:off x="6505009" y="2108196"/>
              <a:ext cx="1950618" cy="2768348"/>
              <a:chOff x="9799473" y="3276978"/>
              <a:chExt cx="2925928" cy="415252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C2C734-13BE-5A59-2E18-75A5530CD053}"/>
                  </a:ext>
                </a:extLst>
              </p:cNvPr>
              <p:cNvSpPr/>
              <p:nvPr/>
            </p:nvSpPr>
            <p:spPr>
              <a:xfrm>
                <a:off x="9829800" y="3276978"/>
                <a:ext cx="2895600" cy="4152522"/>
              </a:xfrm>
              <a:prstGeom prst="rect">
                <a:avLst/>
              </a:prstGeom>
              <a:solidFill>
                <a:srgbClr val="FFFFFB"/>
              </a:solidFill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09630"/>
                <a:endParaRPr lang="zh-TW" altLang="en-US" sz="120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15" name="圖片 14" descr="一張含有 黑色, 黑暗, 螢幕擷取畫面 的圖片&#10;&#10;自動產生的描述">
                <a:extLst>
                  <a:ext uri="{FF2B5EF4-FFF2-40B4-BE49-F238E27FC236}">
                    <a16:creationId xmlns:a16="http://schemas.microsoft.com/office/drawing/2014/main" id="{D333628E-C09F-2B21-2067-3C09E6C0F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9473" y="4032197"/>
                <a:ext cx="2925928" cy="2771932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FB939242-8071-178C-1E0D-BB79D6A15E79}"/>
                </a:ext>
              </a:extLst>
            </p:cNvPr>
            <p:cNvGrpSpPr/>
            <p:nvPr/>
          </p:nvGrpSpPr>
          <p:grpSpPr>
            <a:xfrm>
              <a:off x="9167986" y="2108196"/>
              <a:ext cx="2377820" cy="2768348"/>
              <a:chOff x="13793936" y="3276978"/>
              <a:chExt cx="3566730" cy="415252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A25F875-6B35-032E-3302-01AD0AA52014}"/>
                  </a:ext>
                </a:extLst>
              </p:cNvPr>
              <p:cNvSpPr/>
              <p:nvPr/>
            </p:nvSpPr>
            <p:spPr>
              <a:xfrm>
                <a:off x="14163939" y="3276978"/>
                <a:ext cx="2895600" cy="4152522"/>
              </a:xfrm>
              <a:prstGeom prst="rect">
                <a:avLst/>
              </a:prstGeom>
              <a:solidFill>
                <a:srgbClr val="FFFFFB"/>
              </a:solidFill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09630"/>
                <a:endParaRPr lang="zh-TW" altLang="en-US" sz="120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13" name="圖片 12" descr="一張含有 寫生, 圖畫, 黑色, 藝術 的圖片&#10;&#10;自動產生的描述">
                <a:extLst>
                  <a:ext uri="{FF2B5EF4-FFF2-40B4-BE49-F238E27FC236}">
                    <a16:creationId xmlns:a16="http://schemas.microsoft.com/office/drawing/2014/main" id="{6A06505C-AE37-35D7-BB3F-6954B2B82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3936" y="3576807"/>
                <a:ext cx="3566730" cy="35167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26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00000" advTm="7200000">
        <p:fade/>
      </p:transition>
    </mc:Choice>
    <mc:Fallback xmlns="">
      <p:transition spd="slow" advTm="720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0711-192F-B1E1-136A-5D6C9B90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C45984-DC97-2674-2CE5-A70E5A6B3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57" y="0"/>
            <a:ext cx="56126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267F1E-9CFF-CE4E-BD8F-28DD271F8CB0}"/>
              </a:ext>
            </a:extLst>
          </p:cNvPr>
          <p:cNvSpPr txBox="1"/>
          <p:nvPr/>
        </p:nvSpPr>
        <p:spPr>
          <a:xfrm>
            <a:off x="4934514" y="871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28093CE-5E13-8FF3-5DE0-26DEBDE07EAA}"/>
              </a:ext>
            </a:extLst>
          </p:cNvPr>
          <p:cNvSpPr txBox="1"/>
          <p:nvPr/>
        </p:nvSpPr>
        <p:spPr>
          <a:xfrm>
            <a:off x="6510857" y="7412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甲狀腺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A2BF2B-4C02-E282-B1A5-453CE92B6049}"/>
              </a:ext>
            </a:extLst>
          </p:cNvPr>
          <p:cNvSpPr txBox="1"/>
          <p:nvPr/>
        </p:nvSpPr>
        <p:spPr>
          <a:xfrm>
            <a:off x="7547858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44FFC8-691F-A978-822B-21FC6E0F2E3A}"/>
              </a:ext>
            </a:extLst>
          </p:cNvPr>
          <p:cNvSpPr txBox="1"/>
          <p:nvPr/>
        </p:nvSpPr>
        <p:spPr>
          <a:xfrm>
            <a:off x="7786949" y="2499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胸腺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DB5CB0-ACF0-986E-8562-10B49A1831E5}"/>
              </a:ext>
            </a:extLst>
          </p:cNvPr>
          <p:cNvSpPr txBox="1"/>
          <p:nvPr/>
        </p:nvSpPr>
        <p:spPr>
          <a:xfrm>
            <a:off x="8021009" y="39132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胃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226D71-22C9-9138-4190-3CC25A072277}"/>
              </a:ext>
            </a:extLst>
          </p:cNvPr>
          <p:cNvSpPr txBox="1"/>
          <p:nvPr/>
        </p:nvSpPr>
        <p:spPr>
          <a:xfrm>
            <a:off x="4118509" y="1509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心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A9B279E-3D43-6293-A954-030B698D934C}"/>
              </a:ext>
            </a:extLst>
          </p:cNvPr>
          <p:cNvSpPr txBox="1"/>
          <p:nvPr/>
        </p:nvSpPr>
        <p:spPr>
          <a:xfrm>
            <a:off x="3836015" y="2493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肝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2C28032-B493-5AF9-6FC8-9D4E57C48186}"/>
              </a:ext>
            </a:extLst>
          </p:cNvPr>
          <p:cNvSpPr txBox="1"/>
          <p:nvPr/>
        </p:nvSpPr>
        <p:spPr>
          <a:xfrm>
            <a:off x="3605182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膽囊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EC0C95-DF39-01B9-2835-5923BB7B7087}"/>
              </a:ext>
            </a:extLst>
          </p:cNvPr>
          <p:cNvSpPr txBox="1"/>
          <p:nvPr/>
        </p:nvSpPr>
        <p:spPr>
          <a:xfrm>
            <a:off x="3664477" y="4078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胰臟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03B6CE-DEC9-1F20-7360-6D3E27C7DEFE}"/>
              </a:ext>
            </a:extLst>
          </p:cNvPr>
          <p:cNvSpPr txBox="1"/>
          <p:nvPr/>
        </p:nvSpPr>
        <p:spPr>
          <a:xfrm>
            <a:off x="7849733" y="4840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脾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938C7FA-3E1B-1BB3-7B95-6CA24E2A84FC}"/>
              </a:ext>
            </a:extLst>
          </p:cNvPr>
          <p:cNvSpPr txBox="1"/>
          <p:nvPr/>
        </p:nvSpPr>
        <p:spPr>
          <a:xfrm>
            <a:off x="4103059" y="51719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腎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B0BAED-581D-7C4F-C59A-AF8627C65A17}"/>
              </a:ext>
            </a:extLst>
          </p:cNvPr>
          <p:cNvSpPr txBox="1"/>
          <p:nvPr/>
        </p:nvSpPr>
        <p:spPr>
          <a:xfrm>
            <a:off x="3910760" y="6202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女性生殖系統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卵巢、子宮等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1DD6B5A-0277-27A9-227F-E0FAF750077A}"/>
              </a:ext>
            </a:extLst>
          </p:cNvPr>
          <p:cNvSpPr txBox="1"/>
          <p:nvPr/>
        </p:nvSpPr>
        <p:spPr>
          <a:xfrm>
            <a:off x="6658623" y="6473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膀胱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11B6621-2910-F841-549D-BE6C46ADFB91}"/>
              </a:ext>
            </a:extLst>
          </p:cNvPr>
          <p:cNvSpPr txBox="1"/>
          <p:nvPr/>
        </p:nvSpPr>
        <p:spPr>
          <a:xfrm>
            <a:off x="7618900" y="61039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腸道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FD67BA0-CFC6-E8A9-FE70-ADA95157549C}"/>
              </a:ext>
            </a:extLst>
          </p:cNvPr>
          <p:cNvGrpSpPr/>
          <p:nvPr/>
        </p:nvGrpSpPr>
        <p:grpSpPr>
          <a:xfrm>
            <a:off x="301565" y="3524600"/>
            <a:ext cx="2692386" cy="3108914"/>
            <a:chOff x="301565" y="3524600"/>
            <a:chExt cx="2692386" cy="310891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D45F5FE-CAB2-D0CD-9124-27355F4A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65" y="3941128"/>
              <a:ext cx="2692386" cy="269238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A050E98-D5A2-EC50-4E39-0A0124FF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3405">
              <a:off x="2278451" y="4734530"/>
              <a:ext cx="520751" cy="1397263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E22A63D-DF02-445E-8825-E6480C159F9B}"/>
                </a:ext>
              </a:extLst>
            </p:cNvPr>
            <p:cNvSpPr txBox="1"/>
            <p:nvPr/>
          </p:nvSpPr>
          <p:spPr>
            <a:xfrm>
              <a:off x="921763" y="603507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42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昕悅活力飲</a:t>
              </a: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2619DB-EABB-08F4-FC2A-201E28F53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823" y="3524600"/>
              <a:ext cx="913600" cy="980043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CA8B70-BF93-49DC-CD48-0DD4B9B30FE8}"/>
              </a:ext>
            </a:extLst>
          </p:cNvPr>
          <p:cNvGrpSpPr/>
          <p:nvPr/>
        </p:nvGrpSpPr>
        <p:grpSpPr>
          <a:xfrm>
            <a:off x="9078633" y="3587720"/>
            <a:ext cx="2721358" cy="3045794"/>
            <a:chOff x="9078633" y="3587720"/>
            <a:chExt cx="2721358" cy="30457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189E810-F112-4FF4-76CB-8089433A0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633" y="3912156"/>
              <a:ext cx="2721358" cy="27213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A6C19C0-9CB1-F93B-E73E-0B932171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603">
              <a:off x="10844565" y="4944921"/>
              <a:ext cx="608666" cy="116313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725681B-B313-26EE-B24E-CD371642254C}"/>
                </a:ext>
              </a:extLst>
            </p:cNvPr>
            <p:cNvSpPr txBox="1"/>
            <p:nvPr/>
          </p:nvSpPr>
          <p:spPr>
            <a:xfrm>
              <a:off x="9735432" y="611325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956B9"/>
                  </a:solidFill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極淨纖果粉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B258DC3-D330-3EE1-5C56-EF44479FA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512" y="3587720"/>
              <a:ext cx="913600" cy="980043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A59929-3338-6311-605A-1B4D6DECA61E}"/>
              </a:ext>
            </a:extLst>
          </p:cNvPr>
          <p:cNvSpPr txBox="1"/>
          <p:nvPr/>
        </p:nvSpPr>
        <p:spPr>
          <a:xfrm>
            <a:off x="8961538" y="1032355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萬病之源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在大腸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0694D0-AD0D-DA97-DA11-6644672E775D}"/>
              </a:ext>
            </a:extLst>
          </p:cNvPr>
          <p:cNvSpPr txBox="1"/>
          <p:nvPr/>
        </p:nvSpPr>
        <p:spPr>
          <a:xfrm>
            <a:off x="692326" y="401575"/>
            <a:ext cx="22621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抗發炎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抗不爽</a:t>
            </a:r>
            <a:endParaRPr lang="en-US" altLang="zh-TW" sz="5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5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抗三高</a:t>
            </a:r>
          </a:p>
        </p:txBody>
      </p:sp>
    </p:spTree>
    <p:extLst>
      <p:ext uri="{BB962C8B-B14F-4D97-AF65-F5344CB8AC3E}">
        <p14:creationId xmlns:p14="http://schemas.microsoft.com/office/powerpoint/2010/main" val="204518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839B3-3528-CF01-D29C-50861028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9B97452-8B25-F83F-A910-34B34EE3B2B1}"/>
              </a:ext>
            </a:extLst>
          </p:cNvPr>
          <p:cNvSpPr/>
          <p:nvPr/>
        </p:nvSpPr>
        <p:spPr>
          <a:xfrm>
            <a:off x="7287854" y="3948821"/>
            <a:ext cx="4123783" cy="673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2F00E0-27D5-BD6E-85C9-9B8907B1266E}"/>
              </a:ext>
            </a:extLst>
          </p:cNvPr>
          <p:cNvSpPr/>
          <p:nvPr/>
        </p:nvSpPr>
        <p:spPr>
          <a:xfrm>
            <a:off x="7331621" y="5304366"/>
            <a:ext cx="4123783" cy="984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6CEFF0-BEEF-C3FF-95E9-19360D8253B0}"/>
              </a:ext>
            </a:extLst>
          </p:cNvPr>
          <p:cNvSpPr/>
          <p:nvPr/>
        </p:nvSpPr>
        <p:spPr>
          <a:xfrm>
            <a:off x="7228801" y="1861028"/>
            <a:ext cx="4123783" cy="1315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435C0CAC-BD3C-1B9C-6A16-08534D36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3" y="1485854"/>
            <a:ext cx="4203029" cy="4203029"/>
          </a:xfrm>
          <a:prstGeom prst="rect">
            <a:avLst/>
          </a:prstGeom>
        </p:spPr>
      </p:pic>
      <p:sp>
        <p:nvSpPr>
          <p:cNvPr id="94" name="矩形 39">
            <a:extLst>
              <a:ext uri="{FF2B5EF4-FFF2-40B4-BE49-F238E27FC236}">
                <a16:creationId xmlns:a16="http://schemas.microsoft.com/office/drawing/2014/main" id="{97DF8F7A-1BEA-0AA9-1E50-2D55D3E2949B}"/>
              </a:ext>
            </a:extLst>
          </p:cNvPr>
          <p:cNvSpPr/>
          <p:nvPr/>
        </p:nvSpPr>
        <p:spPr>
          <a:xfrm>
            <a:off x="193964" y="166255"/>
            <a:ext cx="11804073" cy="6525491"/>
          </a:xfrm>
          <a:prstGeom prst="rect">
            <a:avLst/>
          </a:prstGeom>
          <a:noFill/>
          <a:ln w="76200">
            <a:solidFill>
              <a:srgbClr val="5D239C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D239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A29236A-32E1-9DE1-33A3-161480976E57}"/>
              </a:ext>
            </a:extLst>
          </p:cNvPr>
          <p:cNvSpPr/>
          <p:nvPr/>
        </p:nvSpPr>
        <p:spPr>
          <a:xfrm>
            <a:off x="679588" y="2118049"/>
            <a:ext cx="3799106" cy="155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510898C-F7B5-A1B0-6C49-9762693DCA01}"/>
              </a:ext>
            </a:extLst>
          </p:cNvPr>
          <p:cNvSpPr/>
          <p:nvPr/>
        </p:nvSpPr>
        <p:spPr>
          <a:xfrm>
            <a:off x="733263" y="5087276"/>
            <a:ext cx="3729422" cy="13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7DE9EE4-B35C-A663-D2A7-DC71319924D3}"/>
              </a:ext>
            </a:extLst>
          </p:cNvPr>
          <p:cNvSpPr txBox="1"/>
          <p:nvPr/>
        </p:nvSpPr>
        <p:spPr>
          <a:xfrm>
            <a:off x="555331" y="1373778"/>
            <a:ext cx="434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紫茶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綜合莓果萃取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5D239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A402962-2036-BE92-1716-06AB72C80CEB}"/>
              </a:ext>
            </a:extLst>
          </p:cNvPr>
          <p:cNvSpPr txBox="1"/>
          <p:nvPr/>
        </p:nvSpPr>
        <p:spPr>
          <a:xfrm>
            <a:off x="475474" y="663535"/>
            <a:ext cx="1459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22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代謝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022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3AEEE673-9550-B7E9-D394-CB0CF565A9A4}"/>
              </a:ext>
            </a:extLst>
          </p:cNvPr>
          <p:cNvSpPr txBox="1"/>
          <p:nvPr/>
        </p:nvSpPr>
        <p:spPr>
          <a:xfrm>
            <a:off x="773608" y="2051751"/>
            <a:ext cx="3617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專利阿薩依果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巴西莓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酵素萃取、野櫻梅萃取、山桑子萃取。花青素含量提升，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抗氧化、護眼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2A9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效果更有感。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可幫助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促進新陳代謝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5209D514-9A8E-05B1-2B40-50D709696351}"/>
              </a:ext>
            </a:extLst>
          </p:cNvPr>
          <p:cNvSpPr txBox="1"/>
          <p:nvPr/>
        </p:nvSpPr>
        <p:spPr>
          <a:xfrm>
            <a:off x="778182" y="5202805"/>
            <a:ext cx="3617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中西保健傳統植物，透過平衡體液，改善多種健康問題。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612FA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讓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身體不卡水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EC2F634-B662-E30C-C0FB-BC72FBF43C96}"/>
              </a:ext>
            </a:extLst>
          </p:cNvPr>
          <p:cNvSpPr txBox="1"/>
          <p:nvPr/>
        </p:nvSpPr>
        <p:spPr>
          <a:xfrm>
            <a:off x="531395" y="4387874"/>
            <a:ext cx="436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蕁麻葉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洛神花萃取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5D239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A1D9EFEF-CD32-32E7-2215-34482F4BE87A}"/>
              </a:ext>
            </a:extLst>
          </p:cNvPr>
          <p:cNvSpPr txBox="1"/>
          <p:nvPr/>
        </p:nvSpPr>
        <p:spPr>
          <a:xfrm>
            <a:off x="6352754" y="1219198"/>
            <a:ext cx="576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GGAP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專利柑橘幼果萃取物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5D239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87125619-45E1-0ABB-FCD0-E9FCD8AE570F}"/>
              </a:ext>
            </a:extLst>
          </p:cNvPr>
          <p:cNvSpPr txBox="1"/>
          <p:nvPr/>
        </p:nvSpPr>
        <p:spPr>
          <a:xfrm>
            <a:off x="7257651" y="1831417"/>
            <a:ext cx="4189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就地取材、有效利用、珍惜資源。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GGAP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確保永續來源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612FA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12FA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專利萃取有助於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提升代謝及幫助體態管理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0805FE52-70BE-1604-3566-CAC74C27F068}"/>
              </a:ext>
            </a:extLst>
          </p:cNvPr>
          <p:cNvGrpSpPr/>
          <p:nvPr/>
        </p:nvGrpSpPr>
        <p:grpSpPr>
          <a:xfrm>
            <a:off x="7155256" y="3093295"/>
            <a:ext cx="4951281" cy="1585781"/>
            <a:chOff x="7155256" y="3093295"/>
            <a:chExt cx="4951281" cy="1585781"/>
          </a:xfrm>
        </p:grpSpPr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308F7F18-49F5-9330-2964-D7EA23CF257F}"/>
                </a:ext>
              </a:extLst>
            </p:cNvPr>
            <p:cNvSpPr txBox="1"/>
            <p:nvPr/>
          </p:nvSpPr>
          <p:spPr>
            <a:xfrm>
              <a:off x="7291107" y="3940412"/>
              <a:ext cx="3619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又稱長生果，含微量天然咖啡因的組合，能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提升身體能量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。</a:t>
              </a:r>
            </a:p>
          </p:txBody>
        </p:sp>
        <p:pic>
          <p:nvPicPr>
            <p:cNvPr id="112" name="Picture 2" descr="Image result for Guarana">
              <a:extLst>
                <a:ext uri="{FF2B5EF4-FFF2-40B4-BE49-F238E27FC236}">
                  <a16:creationId xmlns:a16="http://schemas.microsoft.com/office/drawing/2014/main" id="{13D8A84A-1CBB-8683-60CD-CD079EA8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942" y="3093295"/>
              <a:ext cx="791080" cy="7416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5E03283C-40E8-0262-9B41-A901EE2BED21}"/>
                </a:ext>
              </a:extLst>
            </p:cNvPr>
            <p:cNvSpPr txBox="1"/>
            <p:nvPr/>
          </p:nvSpPr>
          <p:spPr>
            <a:xfrm>
              <a:off x="7155256" y="3174237"/>
              <a:ext cx="3035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瓜拿納果萃取</a:t>
              </a:r>
              <a:endPara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D0619684-2FC0-D4FD-97FF-1645469A4800}"/>
                </a:ext>
              </a:extLst>
            </p:cNvPr>
            <p:cNvSpPr txBox="1"/>
            <p:nvPr/>
          </p:nvSpPr>
          <p:spPr>
            <a:xfrm>
              <a:off x="10647310" y="3133770"/>
              <a:ext cx="1459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22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活力</a:t>
              </a:r>
              <a:endPara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22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33766046-BC6A-145C-5A66-060B5D06B59E}"/>
              </a:ext>
            </a:extLst>
          </p:cNvPr>
          <p:cNvGrpSpPr/>
          <p:nvPr/>
        </p:nvGrpSpPr>
        <p:grpSpPr>
          <a:xfrm>
            <a:off x="7228801" y="4622566"/>
            <a:ext cx="4752545" cy="2022568"/>
            <a:chOff x="7228801" y="4622566"/>
            <a:chExt cx="4752545" cy="2022568"/>
          </a:xfrm>
        </p:grpSpPr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86D30953-6525-5CF8-27C3-18856BD70F8D}"/>
                </a:ext>
              </a:extLst>
            </p:cNvPr>
            <p:cNvSpPr txBox="1"/>
            <p:nvPr/>
          </p:nvSpPr>
          <p:spPr>
            <a:xfrm>
              <a:off x="7341056" y="5295948"/>
              <a:ext cx="36178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一種天然胺基酸，能提供身體需要的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快樂因子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，提供快樂泉源、正向思考情緒。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pic>
          <p:nvPicPr>
            <p:cNvPr id="119" name="Picture 12">
              <a:extLst>
                <a:ext uri="{FF2B5EF4-FFF2-40B4-BE49-F238E27FC236}">
                  <a16:creationId xmlns:a16="http://schemas.microsoft.com/office/drawing/2014/main" id="{BC741F0C-F0EB-4420-A0A9-6FD9E70C9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150" y="5790481"/>
              <a:ext cx="833983" cy="854653"/>
            </a:xfrm>
            <a:prstGeom prst="rect">
              <a:avLst/>
            </a:prstGeom>
          </p:spPr>
        </p:pic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6B1FFEA0-E211-58F9-48DC-842AB8CC637C}"/>
                </a:ext>
              </a:extLst>
            </p:cNvPr>
            <p:cNvSpPr txBox="1"/>
            <p:nvPr/>
          </p:nvSpPr>
          <p:spPr>
            <a:xfrm>
              <a:off x="7228801" y="4622566"/>
              <a:ext cx="4285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綠茶萃取含</a:t>
              </a:r>
              <a:r>
                <a:rPr kumimoji="0" lang="en-US" altLang="zh-TW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L</a:t>
              </a:r>
              <a:r>
                <a:rPr kumimoji="0" lang="zh-TW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239C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 茶胺酸</a:t>
              </a:r>
              <a:endPara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CF6CB8EA-C89C-EBFD-6B95-99C61E828A50}"/>
                </a:ext>
              </a:extLst>
            </p:cNvPr>
            <p:cNvSpPr txBox="1"/>
            <p:nvPr/>
          </p:nvSpPr>
          <p:spPr>
            <a:xfrm>
              <a:off x="10419482" y="5821589"/>
              <a:ext cx="15618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22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快樂</a:t>
              </a:r>
              <a:endPara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22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122" name="矩形 5">
            <a:extLst>
              <a:ext uri="{FF2B5EF4-FFF2-40B4-BE49-F238E27FC236}">
                <a16:creationId xmlns:a16="http://schemas.microsoft.com/office/drawing/2014/main" id="{21ECE12E-7B3C-15BC-9CD9-7A8B098F7CA4}"/>
              </a:ext>
            </a:extLst>
          </p:cNvPr>
          <p:cNvSpPr txBox="1"/>
          <p:nvPr/>
        </p:nvSpPr>
        <p:spPr>
          <a:xfrm>
            <a:off x="4903399" y="4938263"/>
            <a:ext cx="2236510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昕悅</a:t>
            </a:r>
            <a:endParaRPr kumimoji="0" lang="en-US" altLang="zh-TW" sz="4400" b="1" i="0" u="none" strike="noStrike" kern="0" cap="none" spc="0" normalizeH="0" baseline="0" noProof="0" dirty="0">
              <a:ln>
                <a:noFill/>
              </a:ln>
              <a:solidFill>
                <a:srgbClr val="5D239C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sym typeface="微软雅黑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活力飲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5D239C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B898EC9-2AA1-10AB-B88F-7EC7367B8061}"/>
              </a:ext>
            </a:extLst>
          </p:cNvPr>
          <p:cNvCxnSpPr>
            <a:cxnSpLocks/>
          </p:cNvCxnSpPr>
          <p:nvPr/>
        </p:nvCxnSpPr>
        <p:spPr>
          <a:xfrm flipV="1">
            <a:off x="581862" y="2020523"/>
            <a:ext cx="4103154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B8DD6816-F0BF-1000-B5B6-F5F148163A0A}"/>
              </a:ext>
            </a:extLst>
          </p:cNvPr>
          <p:cNvCxnSpPr>
            <a:cxnSpLocks/>
          </p:cNvCxnSpPr>
          <p:nvPr/>
        </p:nvCxnSpPr>
        <p:spPr>
          <a:xfrm>
            <a:off x="4685016" y="2012887"/>
            <a:ext cx="298240" cy="43236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139098C7-1738-E1FA-7574-E702490F2F8C}"/>
              </a:ext>
            </a:extLst>
          </p:cNvPr>
          <p:cNvCxnSpPr>
            <a:cxnSpLocks/>
          </p:cNvCxnSpPr>
          <p:nvPr/>
        </p:nvCxnSpPr>
        <p:spPr>
          <a:xfrm flipV="1">
            <a:off x="599098" y="5028374"/>
            <a:ext cx="4103154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9F056F97-2CAA-136D-6FFA-1C7422E2239F}"/>
              </a:ext>
            </a:extLst>
          </p:cNvPr>
          <p:cNvCxnSpPr>
            <a:cxnSpLocks/>
          </p:cNvCxnSpPr>
          <p:nvPr/>
        </p:nvCxnSpPr>
        <p:spPr>
          <a:xfrm flipV="1">
            <a:off x="4685016" y="4778873"/>
            <a:ext cx="298240" cy="25534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C19A546C-C82A-8CFE-1E34-EA0788D6F30D}"/>
              </a:ext>
            </a:extLst>
          </p:cNvPr>
          <p:cNvCxnSpPr>
            <a:cxnSpLocks/>
          </p:cNvCxnSpPr>
          <p:nvPr/>
        </p:nvCxnSpPr>
        <p:spPr>
          <a:xfrm flipV="1">
            <a:off x="7212646" y="1861029"/>
            <a:ext cx="4571812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F76EB9A0-1EC5-607F-0001-950F3279B14E}"/>
              </a:ext>
            </a:extLst>
          </p:cNvPr>
          <p:cNvCxnSpPr>
            <a:cxnSpLocks/>
          </p:cNvCxnSpPr>
          <p:nvPr/>
        </p:nvCxnSpPr>
        <p:spPr>
          <a:xfrm flipH="1">
            <a:off x="6972513" y="1861029"/>
            <a:ext cx="236233" cy="52683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927E67DA-6A40-307D-6E38-7BF8CF989CF8}"/>
              </a:ext>
            </a:extLst>
          </p:cNvPr>
          <p:cNvCxnSpPr>
            <a:cxnSpLocks/>
          </p:cNvCxnSpPr>
          <p:nvPr/>
        </p:nvCxnSpPr>
        <p:spPr>
          <a:xfrm flipV="1">
            <a:off x="7212646" y="3900938"/>
            <a:ext cx="4768700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4AF5B673-E364-C198-1DF2-B24FBF4CF813}"/>
              </a:ext>
            </a:extLst>
          </p:cNvPr>
          <p:cNvCxnSpPr>
            <a:cxnSpLocks/>
          </p:cNvCxnSpPr>
          <p:nvPr/>
        </p:nvCxnSpPr>
        <p:spPr>
          <a:xfrm flipH="1">
            <a:off x="7089144" y="3893301"/>
            <a:ext cx="132225" cy="35873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B0A41454-D6DC-0D80-C461-001EF137AA18}"/>
              </a:ext>
            </a:extLst>
          </p:cNvPr>
          <p:cNvCxnSpPr>
            <a:cxnSpLocks/>
          </p:cNvCxnSpPr>
          <p:nvPr/>
        </p:nvCxnSpPr>
        <p:spPr>
          <a:xfrm flipV="1">
            <a:off x="7212646" y="5257412"/>
            <a:ext cx="4355577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A2BB41DF-B8AF-7F48-9654-D4AEB8D6C056}"/>
              </a:ext>
            </a:extLst>
          </p:cNvPr>
          <p:cNvCxnSpPr>
            <a:cxnSpLocks/>
          </p:cNvCxnSpPr>
          <p:nvPr/>
        </p:nvCxnSpPr>
        <p:spPr>
          <a:xfrm flipH="1" flipV="1">
            <a:off x="6878794" y="4778873"/>
            <a:ext cx="342576" cy="47090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E174141-F594-0AA5-6D96-8D72EAFB9769}"/>
              </a:ext>
            </a:extLst>
          </p:cNvPr>
          <p:cNvSpPr txBox="1"/>
          <p:nvPr/>
        </p:nvSpPr>
        <p:spPr>
          <a:xfrm>
            <a:off x="4651534" y="6304875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添加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5D239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B2, B3, B6, B12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D239C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5" name="圖片 134" descr="一張含有 文字, 水果, 螢幕擷取畫面, 食物群 的圖片&#10;&#10;自動產生的描述">
            <a:extLst>
              <a:ext uri="{FF2B5EF4-FFF2-40B4-BE49-F238E27FC236}">
                <a16:creationId xmlns:a16="http://schemas.microsoft.com/office/drawing/2014/main" id="{9AA82296-BD96-BB39-8D28-C84373CBEE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295" t="24574" r="30326" b="47477"/>
          <a:stretch/>
        </p:blipFill>
        <p:spPr>
          <a:xfrm>
            <a:off x="8548412" y="410162"/>
            <a:ext cx="769722" cy="736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6" name="圖片 135" descr="一張含有 植物, 大麻, 維管束植物, 樹葉 的圖片&#10;&#10;自動產生的描述">
            <a:extLst>
              <a:ext uri="{FF2B5EF4-FFF2-40B4-BE49-F238E27FC236}">
                <a16:creationId xmlns:a16="http://schemas.microsoft.com/office/drawing/2014/main" id="{A5C07E82-91A0-6D5D-1022-EDD973CF4139}"/>
              </a:ext>
            </a:extLst>
          </p:cNvPr>
          <p:cNvPicPr>
            <a:picLocks/>
          </p:cNvPicPr>
          <p:nvPr/>
        </p:nvPicPr>
        <p:blipFill>
          <a:blip r:embed="rId7"/>
          <a:srcRect l="64431" t="4243" b="28655"/>
          <a:stretch/>
        </p:blipFill>
        <p:spPr>
          <a:xfrm rot="16200000">
            <a:off x="3198737" y="5538664"/>
            <a:ext cx="760937" cy="829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7" name="圖片 3">
            <a:extLst>
              <a:ext uri="{FF2B5EF4-FFF2-40B4-BE49-F238E27FC236}">
                <a16:creationId xmlns:a16="http://schemas.microsoft.com/office/drawing/2014/main" id="{C2A6338A-16F3-D60D-C2E7-01D731FBD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5" r="69818" b="4236"/>
          <a:stretch>
            <a:fillRect/>
          </a:stretch>
        </p:blipFill>
        <p:spPr bwMode="auto">
          <a:xfrm>
            <a:off x="2013517" y="542248"/>
            <a:ext cx="840757" cy="798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7F2937E4-96B5-FED5-47B6-210A240A7689}"/>
              </a:ext>
            </a:extLst>
          </p:cNvPr>
          <p:cNvSpPr txBox="1"/>
          <p:nvPr/>
        </p:nvSpPr>
        <p:spPr>
          <a:xfrm>
            <a:off x="475474" y="3682507"/>
            <a:ext cx="1459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22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代謝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022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1324F9D2-5A8D-F675-8658-95FBA1652777}"/>
              </a:ext>
            </a:extLst>
          </p:cNvPr>
          <p:cNvSpPr txBox="1"/>
          <p:nvPr/>
        </p:nvSpPr>
        <p:spPr>
          <a:xfrm>
            <a:off x="7050082" y="461508"/>
            <a:ext cx="1459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22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代謝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022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3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矩形 39"/>
          <p:cNvSpPr/>
          <p:nvPr/>
        </p:nvSpPr>
        <p:spPr>
          <a:xfrm>
            <a:off x="193964" y="166255"/>
            <a:ext cx="11804073" cy="6525491"/>
          </a:xfrm>
          <a:prstGeom prst="rect">
            <a:avLst/>
          </a:prstGeom>
          <a:solidFill>
            <a:srgbClr val="FFFFFF"/>
          </a:solidFill>
          <a:ln w="76200">
            <a:solidFill>
              <a:srgbClr val="4E5BBC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组合 15"/>
          <p:cNvGrpSpPr/>
          <p:nvPr/>
        </p:nvGrpSpPr>
        <p:grpSpPr>
          <a:xfrm>
            <a:off x="547038" y="1786273"/>
            <a:ext cx="4536253" cy="882448"/>
            <a:chOff x="0" y="0"/>
            <a:chExt cx="4019471" cy="882446"/>
          </a:xfrm>
        </p:grpSpPr>
        <p:sp>
          <p:nvSpPr>
            <p:cNvPr id="505" name="任意多边形 38"/>
            <p:cNvSpPr/>
            <p:nvPr/>
          </p:nvSpPr>
          <p:spPr>
            <a:xfrm flipH="1">
              <a:off x="0" y="-1"/>
              <a:ext cx="3966548" cy="82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506" name="Oval 54"/>
            <p:cNvSpPr/>
            <p:nvPr/>
          </p:nvSpPr>
          <p:spPr>
            <a:xfrm>
              <a:off x="3909389" y="772404"/>
              <a:ext cx="110083" cy="110043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513" name="组合 18"/>
          <p:cNvGrpSpPr/>
          <p:nvPr/>
        </p:nvGrpSpPr>
        <p:grpSpPr>
          <a:xfrm>
            <a:off x="6901896" y="1710266"/>
            <a:ext cx="3713117" cy="878214"/>
            <a:chOff x="0" y="0"/>
            <a:chExt cx="3713116" cy="878213"/>
          </a:xfrm>
        </p:grpSpPr>
        <p:sp>
          <p:nvSpPr>
            <p:cNvPr id="511" name="任意多边形 41"/>
            <p:cNvSpPr/>
            <p:nvPr/>
          </p:nvSpPr>
          <p:spPr>
            <a:xfrm>
              <a:off x="63508" y="0"/>
              <a:ext cx="3649609" cy="821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486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512" name="Oval 54"/>
            <p:cNvSpPr/>
            <p:nvPr/>
          </p:nvSpPr>
          <p:spPr>
            <a:xfrm>
              <a:off x="-1" y="768171"/>
              <a:ext cx="110083" cy="110043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516" name="组合 24"/>
          <p:cNvGrpSpPr/>
          <p:nvPr/>
        </p:nvGrpSpPr>
        <p:grpSpPr>
          <a:xfrm rot="10800000" flipH="1">
            <a:off x="654702" y="3315397"/>
            <a:ext cx="4639491" cy="1005304"/>
            <a:chOff x="0" y="0"/>
            <a:chExt cx="4147385" cy="1005303"/>
          </a:xfrm>
        </p:grpSpPr>
        <p:sp>
          <p:nvSpPr>
            <p:cNvPr id="514" name="任意多边形 47"/>
            <p:cNvSpPr/>
            <p:nvPr/>
          </p:nvSpPr>
          <p:spPr>
            <a:xfrm flipH="1">
              <a:off x="0" y="0"/>
              <a:ext cx="4072622" cy="94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848" y="221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E5BBC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515" name="Oval 54"/>
            <p:cNvSpPr/>
            <p:nvPr/>
          </p:nvSpPr>
          <p:spPr>
            <a:xfrm>
              <a:off x="4021977" y="879940"/>
              <a:ext cx="125409" cy="125364"/>
            </a:xfrm>
            <a:prstGeom prst="ellipse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4E5BBC"/>
              </a:solidFill>
              <a:prstDash val="solid"/>
              <a:miter lim="800000"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B4BADD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B1B4933-5DAC-434E-A55E-76499056B63D}"/>
              </a:ext>
            </a:extLst>
          </p:cNvPr>
          <p:cNvSpPr/>
          <p:nvPr/>
        </p:nvSpPr>
        <p:spPr>
          <a:xfrm>
            <a:off x="782161" y="1854721"/>
            <a:ext cx="38040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望江南和決明子等珍貴草本成分，這個配方不僅有助於維持您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消化道功能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還能有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效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調節生理機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能，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讓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排便更</a:t>
            </a:r>
            <a:r>
              <a:rPr kumimoji="0" lang="zh-TW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加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順暢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525CE3-2468-B444-8C53-0A0060A9FBFF}"/>
              </a:ext>
            </a:extLst>
          </p:cNvPr>
          <p:cNvSpPr/>
          <p:nvPr/>
        </p:nvSpPr>
        <p:spPr>
          <a:xfrm>
            <a:off x="779288" y="4383382"/>
            <a:ext cx="369508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金針菇、半乳寡糖與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燕麥葡聚醣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複合纖維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，能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包覆食物，促進有益菌的生長，使腸道健康。</a:t>
            </a:r>
            <a:endParaRPr kumimoji="0" lang="zh-TW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CB3C02-9347-2248-A5BC-414633BCFD33}"/>
              </a:ext>
            </a:extLst>
          </p:cNvPr>
          <p:cNvSpPr/>
          <p:nvPr/>
        </p:nvSpPr>
        <p:spPr>
          <a:xfrm>
            <a:off x="508962" y="3267504"/>
            <a:ext cx="43909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複合</a:t>
            </a: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纖維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金針菇、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半乳寡糖、燕麥葡聚醣 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C5FC67-841F-EF4C-91C5-28E7B0504741}"/>
              </a:ext>
            </a:extLst>
          </p:cNvPr>
          <p:cNvSpPr/>
          <p:nvPr/>
        </p:nvSpPr>
        <p:spPr>
          <a:xfrm>
            <a:off x="550509" y="1194713"/>
            <a:ext cx="3159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望江南與決明子 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E325157-2FEB-A64D-AE64-7BDAC4CB3351}"/>
              </a:ext>
            </a:extLst>
          </p:cNvPr>
          <p:cNvSpPr/>
          <p:nvPr/>
        </p:nvSpPr>
        <p:spPr>
          <a:xfrm>
            <a:off x="7370747" y="1099072"/>
            <a:ext cx="3558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專利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AES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技術</a:t>
            </a:r>
            <a:r>
              <a:rPr kumimoji="0" lang="zh-TW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酵素 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A5D00D-8737-B148-9EFE-0E97D7DC4EF0}"/>
              </a:ext>
            </a:extLst>
          </p:cNvPr>
          <p:cNvSpPr/>
          <p:nvPr/>
        </p:nvSpPr>
        <p:spPr>
          <a:xfrm>
            <a:off x="7454824" y="1815692"/>
            <a:ext cx="3532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提升食物的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消化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與吸收效率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減少消化不良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負擔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讓您更加輕鬆享受</a:t>
            </a:r>
            <a:r>
              <a:rPr kumimoji="0" lang="zh-TW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美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味。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蛋白質分解酵素、澱粉分解酵素、解脂酵素等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71912DC-BD8F-7143-ADCF-55881F256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2467" t="10683" r="5304" b="22650"/>
          <a:stretch/>
        </p:blipFill>
        <p:spPr>
          <a:xfrm>
            <a:off x="3617354" y="556451"/>
            <a:ext cx="1932934" cy="1134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FB95C6-8926-4634-87AD-35E0068A1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68" y="649749"/>
            <a:ext cx="5651800" cy="5651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DE4C23-6789-4716-A8E9-373AF03322F6}"/>
              </a:ext>
            </a:extLst>
          </p:cNvPr>
          <p:cNvSpPr txBox="1"/>
          <p:nvPr/>
        </p:nvSpPr>
        <p:spPr>
          <a:xfrm>
            <a:off x="7274994" y="5026859"/>
            <a:ext cx="4586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8-10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小時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有感體驗</a:t>
            </a: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4293F8C4-9415-4176-98B0-3BBA60A4E129}"/>
              </a:ext>
            </a:extLst>
          </p:cNvPr>
          <p:cNvSpPr txBox="1"/>
          <p:nvPr/>
        </p:nvSpPr>
        <p:spPr>
          <a:xfrm>
            <a:off x="4903399" y="5123737"/>
            <a:ext cx="2236510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E5BBC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極淨</a:t>
            </a:r>
            <a:endParaRPr kumimoji="0" lang="en-US" altLang="zh-TW" sz="4400" b="1" i="0" u="none" strike="noStrike" kern="0" cap="none" spc="0" normalizeH="0" baseline="0" noProof="0" dirty="0">
              <a:ln>
                <a:noFill/>
              </a:ln>
              <a:solidFill>
                <a:srgbClr val="4E5BBC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E5BBC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纖果粉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4E5BBC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66B0398-5BA1-43A9-A590-E105F2AE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136" y="5436371"/>
            <a:ext cx="959903" cy="959903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C05B1E0-40D6-48A0-92EF-759C7737C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229" y="5437260"/>
            <a:ext cx="948544" cy="93150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F547D52D-44A8-419C-93AF-D2215673C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25" y="5442564"/>
            <a:ext cx="886064" cy="89174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36697336-CD9C-48A2-8B63-4185798AACBA}"/>
              </a:ext>
            </a:extLst>
          </p:cNvPr>
          <p:cNvSpPr txBox="1"/>
          <p:nvPr/>
        </p:nvSpPr>
        <p:spPr>
          <a:xfrm>
            <a:off x="1005147" y="6355842"/>
            <a:ext cx="6412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"/>
              </a:rPr>
              <a:t>金針菇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4F723ED-5C2E-4F90-A6F6-75D0B9DED98B}"/>
              </a:ext>
            </a:extLst>
          </p:cNvPr>
          <p:cNvSpPr txBox="1"/>
          <p:nvPr/>
        </p:nvSpPr>
        <p:spPr>
          <a:xfrm>
            <a:off x="2112045" y="6341122"/>
            <a:ext cx="82073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"/>
              </a:rPr>
              <a:t>半乳寡糖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7B35903-62BF-4866-AF2E-FC170BDC31B7}"/>
              </a:ext>
            </a:extLst>
          </p:cNvPr>
          <p:cNvSpPr txBox="1"/>
          <p:nvPr/>
        </p:nvSpPr>
        <p:spPr>
          <a:xfrm>
            <a:off x="3279085" y="6341122"/>
            <a:ext cx="10002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"/>
              </a:rPr>
              <a:t>燕麥葡聚醣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3403F7-1BD3-4041-A131-E5689F9B3640}"/>
              </a:ext>
            </a:extLst>
          </p:cNvPr>
          <p:cNvSpPr txBox="1"/>
          <p:nvPr/>
        </p:nvSpPr>
        <p:spPr>
          <a:xfrm>
            <a:off x="7527926" y="3678096"/>
            <a:ext cx="245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Calibri"/>
              </a:rPr>
              <a:t>AES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Calibri"/>
              </a:rPr>
              <a:t>專利複合酵素技術耐酸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Calibri"/>
              </a:rPr>
              <a:t>鹼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5BB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Calibri"/>
              </a:rPr>
              <a:t>技術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4E5BB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"/>
            </a:endParaRPr>
          </a:p>
        </p:txBody>
      </p:sp>
      <p:pic>
        <p:nvPicPr>
          <p:cNvPr id="57" name="圖片 5" descr="圖片 5">
            <a:extLst>
              <a:ext uri="{FF2B5EF4-FFF2-40B4-BE49-F238E27FC236}">
                <a16:creationId xmlns:a16="http://schemas.microsoft.com/office/drawing/2014/main" id="{994A796B-9570-48F7-9D37-AFE7869D10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0142" t="3443" r="211" b="22989"/>
          <a:stretch>
            <a:fillRect/>
          </a:stretch>
        </p:blipFill>
        <p:spPr>
          <a:xfrm>
            <a:off x="9941818" y="3164806"/>
            <a:ext cx="1500152" cy="1509609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矩形 5">
            <a:extLst>
              <a:ext uri="{FF2B5EF4-FFF2-40B4-BE49-F238E27FC236}">
                <a16:creationId xmlns:a16="http://schemas.microsoft.com/office/drawing/2014/main" id="{75FF4B3B-19AB-4D00-B5CC-F3FFBA428BEB}"/>
              </a:ext>
            </a:extLst>
          </p:cNvPr>
          <p:cNvSpPr txBox="1"/>
          <p:nvPr/>
        </p:nvSpPr>
        <p:spPr>
          <a:xfrm>
            <a:off x="7930997" y="5737884"/>
            <a:ext cx="2794709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8F4D0B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0" lang="zh-TW" altLang="en-US" sz="4000" i="0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</a:rPr>
              <a:t>順暢排空</a:t>
            </a:r>
            <a:endParaRPr kumimoji="0" sz="4000" i="0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834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7.10.11"/>
  <p:tag name="AS_TITLE" val="Aspose.Slides for .NET 2.0"/>
  <p:tag name="AS_VERSION" val="17.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ORDER" val="1"/>
  <p:tag name="MH_TYPE" val="SubTitle"/>
</p:tagLst>
</file>

<file path=ppt/theme/theme1.xml><?xml version="1.0" encoding="utf-8"?>
<a:theme xmlns:a="http://schemas.openxmlformats.org/drawingml/2006/main" name="Office Theme">
  <a:themeElements>
    <a:clrScheme name="自定义 177">
      <a:dk1>
        <a:sysClr val="windowText" lastClr="000000"/>
      </a:dk1>
      <a:lt1>
        <a:sysClr val="window" lastClr="FFFFFF"/>
      </a:lt1>
      <a:dk2>
        <a:srgbClr val="000000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Uigh" typeface="Microsoft Uighur"/>
        <a:font script="Beng" typeface="Vrinda"/>
        <a:font script="Thai" typeface="Angsan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Times New Roman"/>
        <a:font script="Arab" typeface="Times New Roman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MoolBoran"/>
        <a:font script="Taml" typeface="Latha"/>
        <a:font script="Hebr" typeface="Times New Roman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Calibri"/>
        <a:ea typeface="Arial"/>
        <a:cs typeface="Arial"/>
        <a:font script="Uigh" typeface="Microsoft Uighur"/>
        <a:font script="Beng" typeface="Vrinda"/>
        <a:font script="Thai" typeface="Cordi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Arial"/>
        <a:font script="Arab" typeface="Arial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DaunPenh"/>
        <a:font script="Taml" typeface="Latha"/>
        <a:font script="Hebr" typeface="Arial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自訂 1">
      <a:dk1>
        <a:srgbClr val="FFFFFF"/>
      </a:dk1>
      <a:lt1>
        <a:srgbClr val="000000"/>
      </a:lt1>
      <a:dk2>
        <a:srgbClr val="FFFFFF"/>
      </a:dk2>
      <a:lt2>
        <a:srgbClr val="0C0C0C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W">
      <a:majorFont>
        <a:latin typeface="Noto Sans JP SemiBold"/>
        <a:ea typeface="Noto Sans CJK TC Bold"/>
        <a:cs typeface=""/>
      </a:majorFont>
      <a:minorFont>
        <a:latin typeface="Noto Sans JP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Uigh" typeface="Microsoft Uighur"/>
        <a:font script="Beng" typeface="Vrinda"/>
        <a:font script="Thai" typeface="Angsan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Times New Roman"/>
        <a:font script="Arab" typeface="Times New Roman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MoolBoran"/>
        <a:font script="Taml" typeface="Latha"/>
        <a:font script="Hebr" typeface="Times New Roman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Calibri"/>
        <a:ea typeface="Arial"/>
        <a:cs typeface="Arial"/>
        <a:font script="Uigh" typeface="Microsoft Uighur"/>
        <a:font script="Beng" typeface="Vrinda"/>
        <a:font script="Thai" typeface="Cordi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Arial"/>
        <a:font script="Arab" typeface="Arial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DaunPenh"/>
        <a:font script="Taml" typeface="Latha"/>
        <a:font script="Hebr" typeface="Arial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15902</TotalTime>
  <Words>1680</Words>
  <Application>Microsoft Office PowerPoint</Application>
  <PresentationFormat>寬螢幕</PresentationFormat>
  <Paragraphs>258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8" baseType="lpstr">
      <vt:lpstr>Adobe 繁黑體 Std B</vt:lpstr>
      <vt:lpstr>GungsuhChe</vt:lpstr>
      <vt:lpstr>Hanyi Senty Meadow</vt:lpstr>
      <vt:lpstr>Microsoft JhengHei UI</vt:lpstr>
      <vt:lpstr>Microsoft YaHei</vt:lpstr>
      <vt:lpstr>Microsoft YaHei</vt:lpstr>
      <vt:lpstr>Noto Sans CJK HK</vt:lpstr>
      <vt:lpstr>Noto Sans CJK TC Bold</vt:lpstr>
      <vt:lpstr>Noto Sans JP</vt:lpstr>
      <vt:lpstr>Noto Sans Mono CJK HK</vt:lpstr>
      <vt:lpstr>Signika</vt:lpstr>
      <vt:lpstr>宋体</vt:lpstr>
      <vt:lpstr>微軟正黑體</vt:lpstr>
      <vt:lpstr>Arial</vt:lpstr>
      <vt:lpstr>Calibri</vt:lpstr>
      <vt:lpstr>Office Theme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從身體的根本代謝,獲得改善與年輕化,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周華娥</dc:creator>
  <cp:lastModifiedBy>華娥 周</cp:lastModifiedBy>
  <cp:revision>72</cp:revision>
  <dcterms:created xsi:type="dcterms:W3CDTF">2025-02-21T02:00:45Z</dcterms:created>
  <dcterms:modified xsi:type="dcterms:W3CDTF">2025-12-15T13:25:29Z</dcterms:modified>
</cp:coreProperties>
</file>